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38" r:id="rId2"/>
  </p:sldMasterIdLst>
  <p:notesMasterIdLst>
    <p:notesMasterId r:id="rId18"/>
  </p:notesMasterIdLst>
  <p:handoutMasterIdLst>
    <p:handoutMasterId r:id="rId19"/>
  </p:handoutMasterIdLst>
  <p:sldIdLst>
    <p:sldId id="386" r:id="rId3"/>
    <p:sldId id="384" r:id="rId4"/>
    <p:sldId id="395" r:id="rId5"/>
    <p:sldId id="409" r:id="rId6"/>
    <p:sldId id="410" r:id="rId7"/>
    <p:sldId id="405" r:id="rId8"/>
    <p:sldId id="411" r:id="rId9"/>
    <p:sldId id="412" r:id="rId10"/>
    <p:sldId id="402" r:id="rId11"/>
    <p:sldId id="406" r:id="rId12"/>
    <p:sldId id="403" r:id="rId13"/>
    <p:sldId id="407" r:id="rId14"/>
    <p:sldId id="400" r:id="rId15"/>
    <p:sldId id="404" r:id="rId16"/>
    <p:sldId id="408" r:id="rId17"/>
  </p:sldIdLst>
  <p:sldSz cx="9144000" cy="6858000" type="screen4x3"/>
  <p:notesSz cx="6381750" cy="8686800"/>
  <p:custDataLst>
    <p:tags r:id="rId20"/>
  </p:custDataLst>
  <p:defaultTextStyle>
    <a:defPPr>
      <a:defRPr lang="pt-B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736">
          <p15:clr>
            <a:srgbClr val="A4A3A4"/>
          </p15:clr>
        </p15:guide>
        <p15:guide id="2" pos="20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5254"/>
    <a:srgbClr val="314B4D"/>
    <a:srgbClr val="95B8BB"/>
    <a:srgbClr val="5D8D91"/>
    <a:srgbClr val="0D2BAB"/>
    <a:srgbClr val="B4CC54"/>
    <a:srgbClr val="FFD5D5"/>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80630" autoAdjust="0"/>
  </p:normalViewPr>
  <p:slideViewPr>
    <p:cSldViewPr snapToGrid="0">
      <p:cViewPr varScale="1">
        <p:scale>
          <a:sx n="68" d="100"/>
          <a:sy n="68" d="100"/>
        </p:scale>
        <p:origin x="151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5" d="100"/>
          <a:sy n="55" d="100"/>
        </p:scale>
        <p:origin x="-2717" y="-72"/>
      </p:cViewPr>
      <p:guideLst>
        <p:guide orient="horz" pos="2736"/>
        <p:guide pos="201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765425" cy="434975"/>
          </a:xfrm>
          <a:prstGeom prst="rect">
            <a:avLst/>
          </a:prstGeom>
        </p:spPr>
        <p:txBody>
          <a:bodyPr vert="horz" lIns="91312" tIns="45656" rIns="91312" bIns="45656" rtlCol="0"/>
          <a:lstStyle>
            <a:lvl1pPr algn="l">
              <a:defRPr sz="1200">
                <a:latin typeface="Arial" pitchFamily="34" charset="0"/>
              </a:defRPr>
            </a:lvl1pPr>
          </a:lstStyle>
          <a:p>
            <a:pPr>
              <a:defRPr/>
            </a:pPr>
            <a:endParaRPr lang="pt-BR"/>
          </a:p>
        </p:txBody>
      </p:sp>
      <p:sp>
        <p:nvSpPr>
          <p:cNvPr id="3" name="Espaço Reservado para Data 2"/>
          <p:cNvSpPr>
            <a:spLocks noGrp="1"/>
          </p:cNvSpPr>
          <p:nvPr>
            <p:ph type="dt" sz="quarter" idx="1"/>
          </p:nvPr>
        </p:nvSpPr>
        <p:spPr>
          <a:xfrm>
            <a:off x="3614738" y="0"/>
            <a:ext cx="2765425" cy="434975"/>
          </a:xfrm>
          <a:prstGeom prst="rect">
            <a:avLst/>
          </a:prstGeom>
        </p:spPr>
        <p:txBody>
          <a:bodyPr vert="horz" lIns="91312" tIns="45656" rIns="91312" bIns="45656" rtlCol="0"/>
          <a:lstStyle>
            <a:lvl1pPr algn="r">
              <a:defRPr sz="1200">
                <a:latin typeface="Arial" pitchFamily="34" charset="0"/>
              </a:defRPr>
            </a:lvl1pPr>
          </a:lstStyle>
          <a:p>
            <a:pPr>
              <a:defRPr/>
            </a:pPr>
            <a:fld id="{476F2438-C599-1042-B22E-4F2C800A97BC}" type="datetimeFigureOut">
              <a:rPr lang="pt-BR"/>
              <a:pPr>
                <a:defRPr/>
              </a:pPr>
              <a:t>25/09/2020</a:t>
            </a:fld>
            <a:endParaRPr lang="pt-BR"/>
          </a:p>
        </p:txBody>
      </p:sp>
      <p:sp>
        <p:nvSpPr>
          <p:cNvPr id="4" name="Espaço Reservado para Rodapé 3"/>
          <p:cNvSpPr>
            <a:spLocks noGrp="1"/>
          </p:cNvSpPr>
          <p:nvPr>
            <p:ph type="ftr" sz="quarter" idx="2"/>
          </p:nvPr>
        </p:nvSpPr>
        <p:spPr>
          <a:xfrm>
            <a:off x="0" y="8250238"/>
            <a:ext cx="2765425" cy="434975"/>
          </a:xfrm>
          <a:prstGeom prst="rect">
            <a:avLst/>
          </a:prstGeom>
        </p:spPr>
        <p:txBody>
          <a:bodyPr vert="horz" lIns="91312" tIns="45656" rIns="91312" bIns="45656" rtlCol="0" anchor="b"/>
          <a:lstStyle>
            <a:lvl1pPr algn="l">
              <a:defRPr sz="1200">
                <a:latin typeface="Arial" pitchFamily="34" charset="0"/>
              </a:defRPr>
            </a:lvl1pPr>
          </a:lstStyle>
          <a:p>
            <a:pPr>
              <a:defRPr/>
            </a:pPr>
            <a:endParaRPr lang="pt-BR"/>
          </a:p>
        </p:txBody>
      </p:sp>
      <p:sp>
        <p:nvSpPr>
          <p:cNvPr id="5" name="Espaço Reservado para Número de Slide 4"/>
          <p:cNvSpPr>
            <a:spLocks noGrp="1"/>
          </p:cNvSpPr>
          <p:nvPr>
            <p:ph type="sldNum" sz="quarter" idx="3"/>
          </p:nvPr>
        </p:nvSpPr>
        <p:spPr>
          <a:xfrm>
            <a:off x="3614738" y="8250238"/>
            <a:ext cx="2765425" cy="434975"/>
          </a:xfrm>
          <a:prstGeom prst="rect">
            <a:avLst/>
          </a:prstGeom>
        </p:spPr>
        <p:txBody>
          <a:bodyPr vert="horz" wrap="square" lIns="91312" tIns="45656" rIns="91312" bIns="45656" numCol="1" anchor="b" anchorCtr="0" compatLnSpc="1">
            <a:prstTxWarp prst="textNoShape">
              <a:avLst/>
            </a:prstTxWarp>
          </a:bodyPr>
          <a:lstStyle>
            <a:lvl1pPr algn="r">
              <a:defRPr sz="1200"/>
            </a:lvl1pPr>
          </a:lstStyle>
          <a:p>
            <a:fld id="{273D0F0B-820C-2149-AF03-56B86B13E126}" type="slidenum">
              <a:rPr lang="pt-BR" altLang="pt-BR"/>
              <a:pPr/>
              <a:t>‹#›</a:t>
            </a:fld>
            <a:endParaRPr lang="pt-BR" altLang="pt-BR"/>
          </a:p>
        </p:txBody>
      </p:sp>
    </p:spTree>
    <p:extLst>
      <p:ext uri="{BB962C8B-B14F-4D97-AF65-F5344CB8AC3E}">
        <p14:creationId xmlns:p14="http://schemas.microsoft.com/office/powerpoint/2010/main" val="18300591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765425" cy="434975"/>
          </a:xfrm>
          <a:prstGeom prst="rect">
            <a:avLst/>
          </a:prstGeom>
        </p:spPr>
        <p:txBody>
          <a:bodyPr vert="horz" lIns="91312" tIns="45656" rIns="91312" bIns="45656" rtlCol="0"/>
          <a:lstStyle>
            <a:lvl1pPr algn="l">
              <a:defRPr sz="1200">
                <a:latin typeface="Arial" charset="0"/>
              </a:defRPr>
            </a:lvl1pPr>
          </a:lstStyle>
          <a:p>
            <a:pPr>
              <a:defRPr/>
            </a:pPr>
            <a:endParaRPr lang="pt-BR"/>
          </a:p>
        </p:txBody>
      </p:sp>
      <p:sp>
        <p:nvSpPr>
          <p:cNvPr id="3" name="Espaço Reservado para Data 2"/>
          <p:cNvSpPr>
            <a:spLocks noGrp="1"/>
          </p:cNvSpPr>
          <p:nvPr>
            <p:ph type="dt" idx="1"/>
          </p:nvPr>
        </p:nvSpPr>
        <p:spPr>
          <a:xfrm>
            <a:off x="3614738" y="0"/>
            <a:ext cx="2765425" cy="434975"/>
          </a:xfrm>
          <a:prstGeom prst="rect">
            <a:avLst/>
          </a:prstGeom>
        </p:spPr>
        <p:txBody>
          <a:bodyPr vert="horz" lIns="91312" tIns="45656" rIns="91312" bIns="45656" rtlCol="0"/>
          <a:lstStyle>
            <a:lvl1pPr algn="r">
              <a:defRPr sz="1200">
                <a:latin typeface="Arial" charset="0"/>
              </a:defRPr>
            </a:lvl1pPr>
          </a:lstStyle>
          <a:p>
            <a:pPr>
              <a:defRPr/>
            </a:pPr>
            <a:fld id="{152E0582-BCD0-FE48-91B7-7A93B227A4F0}" type="datetimeFigureOut">
              <a:rPr lang="pt-BR"/>
              <a:pPr>
                <a:defRPr/>
              </a:pPr>
              <a:t>25/09/2020</a:t>
            </a:fld>
            <a:endParaRPr lang="pt-BR"/>
          </a:p>
        </p:txBody>
      </p:sp>
      <p:sp>
        <p:nvSpPr>
          <p:cNvPr id="4" name="Espaço Reservado para Imagem de Slide 3"/>
          <p:cNvSpPr>
            <a:spLocks noGrp="1" noRot="1" noChangeAspect="1"/>
          </p:cNvSpPr>
          <p:nvPr>
            <p:ph type="sldImg" idx="2"/>
          </p:nvPr>
        </p:nvSpPr>
        <p:spPr>
          <a:xfrm>
            <a:off x="1019175" y="650875"/>
            <a:ext cx="4343400" cy="3257550"/>
          </a:xfrm>
          <a:prstGeom prst="rect">
            <a:avLst/>
          </a:prstGeom>
          <a:noFill/>
          <a:ln w="12700">
            <a:solidFill>
              <a:prstClr val="black"/>
            </a:solidFill>
          </a:ln>
        </p:spPr>
        <p:txBody>
          <a:bodyPr vert="horz" lIns="91312" tIns="45656" rIns="91312" bIns="45656" rtlCol="0" anchor="ctr"/>
          <a:lstStyle/>
          <a:p>
            <a:pPr lvl="0"/>
            <a:endParaRPr lang="pt-BR" noProof="0"/>
          </a:p>
        </p:txBody>
      </p:sp>
      <p:sp>
        <p:nvSpPr>
          <p:cNvPr id="5" name="Espaço Reservado para Anotações 4"/>
          <p:cNvSpPr>
            <a:spLocks noGrp="1"/>
          </p:cNvSpPr>
          <p:nvPr>
            <p:ph type="body" sz="quarter" idx="3"/>
          </p:nvPr>
        </p:nvSpPr>
        <p:spPr>
          <a:xfrm>
            <a:off x="638175" y="4125913"/>
            <a:ext cx="5105400" cy="3910012"/>
          </a:xfrm>
          <a:prstGeom prst="rect">
            <a:avLst/>
          </a:prstGeom>
        </p:spPr>
        <p:txBody>
          <a:bodyPr vert="horz" lIns="91312" tIns="45656" rIns="91312" bIns="45656" rtlCol="0"/>
          <a:lstStyle/>
          <a:p>
            <a:pPr lvl="0"/>
            <a:r>
              <a:rPr lang="pt-BR" noProof="0"/>
              <a:t>Clique para editar 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p:cNvSpPr>
            <a:spLocks noGrp="1"/>
          </p:cNvSpPr>
          <p:nvPr>
            <p:ph type="ftr" sz="quarter" idx="4"/>
          </p:nvPr>
        </p:nvSpPr>
        <p:spPr>
          <a:xfrm>
            <a:off x="0" y="8250238"/>
            <a:ext cx="2765425" cy="434975"/>
          </a:xfrm>
          <a:prstGeom prst="rect">
            <a:avLst/>
          </a:prstGeom>
        </p:spPr>
        <p:txBody>
          <a:bodyPr vert="horz" lIns="91312" tIns="45656" rIns="91312" bIns="45656" rtlCol="0" anchor="b"/>
          <a:lstStyle>
            <a:lvl1pPr algn="l">
              <a:defRPr sz="1200">
                <a:latin typeface="Arial" charset="0"/>
              </a:defRPr>
            </a:lvl1pPr>
          </a:lstStyle>
          <a:p>
            <a:pPr>
              <a:defRPr/>
            </a:pPr>
            <a:endParaRPr lang="pt-BR"/>
          </a:p>
        </p:txBody>
      </p:sp>
      <p:sp>
        <p:nvSpPr>
          <p:cNvPr id="7" name="Espaço Reservado para Número de Slide 6"/>
          <p:cNvSpPr>
            <a:spLocks noGrp="1"/>
          </p:cNvSpPr>
          <p:nvPr>
            <p:ph type="sldNum" sz="quarter" idx="5"/>
          </p:nvPr>
        </p:nvSpPr>
        <p:spPr>
          <a:xfrm>
            <a:off x="3614738" y="8250238"/>
            <a:ext cx="2765425" cy="434975"/>
          </a:xfrm>
          <a:prstGeom prst="rect">
            <a:avLst/>
          </a:prstGeom>
        </p:spPr>
        <p:txBody>
          <a:bodyPr vert="horz" wrap="square" lIns="91312" tIns="45656" rIns="91312" bIns="45656" numCol="1" anchor="b" anchorCtr="0" compatLnSpc="1">
            <a:prstTxWarp prst="textNoShape">
              <a:avLst/>
            </a:prstTxWarp>
          </a:bodyPr>
          <a:lstStyle>
            <a:lvl1pPr algn="r">
              <a:defRPr sz="1200"/>
            </a:lvl1pPr>
          </a:lstStyle>
          <a:p>
            <a:fld id="{7661ABDA-FE35-9645-8C6E-5084AF5A7E1E}" type="slidenum">
              <a:rPr lang="pt-BR" altLang="pt-BR"/>
              <a:pPr/>
              <a:t>‹#›</a:t>
            </a:fld>
            <a:endParaRPr lang="pt-BR" altLang="pt-BR"/>
          </a:p>
        </p:txBody>
      </p:sp>
    </p:spTree>
    <p:extLst>
      <p:ext uri="{BB962C8B-B14F-4D97-AF65-F5344CB8AC3E}">
        <p14:creationId xmlns:p14="http://schemas.microsoft.com/office/powerpoint/2010/main" val="6439578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400" b="1" dirty="0"/>
              <a:t>Duração: 0’30”</a:t>
            </a:r>
          </a:p>
          <a:p>
            <a:r>
              <a:rPr lang="pt-BR" sz="1400" b="1" dirty="0">
                <a:solidFill>
                  <a:schemeClr val="tx1">
                    <a:lumMod val="75000"/>
                    <a:lumOff val="25000"/>
                  </a:schemeClr>
                </a:solidFill>
                <a:latin typeface="Calibri" pitchFamily="34" charset="0"/>
              </a:rPr>
              <a:t>Descrição sucinta do projeto arquitetural que foi desenvolvido, apresentando seus objetivos.</a:t>
            </a:r>
            <a:endParaRPr lang="pt-BR" sz="1400" dirty="0"/>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2</a:t>
            </a:fld>
            <a:endParaRPr lang="pt-BR" altLang="pt-BR"/>
          </a:p>
        </p:txBody>
      </p:sp>
    </p:spTree>
    <p:extLst>
      <p:ext uri="{BB962C8B-B14F-4D97-AF65-F5344CB8AC3E}">
        <p14:creationId xmlns:p14="http://schemas.microsoft.com/office/powerpoint/2010/main" val="2573390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Duração: 1’00”</a:t>
            </a:r>
          </a:p>
          <a:p>
            <a:r>
              <a:rPr lang="pt-BR" sz="1200" b="1" dirty="0">
                <a:solidFill>
                  <a:schemeClr val="tx1">
                    <a:lumMod val="75000"/>
                    <a:lumOff val="25000"/>
                  </a:schemeClr>
                </a:solidFill>
                <a:latin typeface="Calibri" pitchFamily="34" charset="0"/>
              </a:rPr>
              <a:t>Apresentação dos componentes usados na construção da arquitetura. A explicação não deve se concentrar no que é cada componente, mas porque ele foi escolhido.</a:t>
            </a:r>
          </a:p>
          <a:p>
            <a:endParaRPr lang="pt-BR" sz="1200" b="0" dirty="0">
              <a:solidFill>
                <a:schemeClr val="tx1">
                  <a:lumMod val="75000"/>
                  <a:lumOff val="25000"/>
                </a:schemeClr>
              </a:solidFill>
              <a:latin typeface="Calibri" pitchFamily="34" charset="0"/>
            </a:endParaRPr>
          </a:p>
          <a:p>
            <a:r>
              <a:rPr lang="pt-BR" b="0" dirty="0"/>
              <a:t>Os componentes do sistema forma organizados para serem reutilizáveis e fornecerem interfaces bem definidas de acordo com suas responsabilidades.</a:t>
            </a:r>
          </a:p>
          <a:p>
            <a:endParaRPr lang="pt-BR" b="0" dirty="0"/>
          </a:p>
          <a:p>
            <a:pPr marL="171450" indent="-171450">
              <a:buFont typeface="Arial" panose="020B0604020202020204" pitchFamily="34" charset="0"/>
              <a:buChar char="•"/>
            </a:pPr>
            <a:r>
              <a:rPr lang="pt-BR" b="0" dirty="0"/>
              <a:t>Nessa arquitetura observamos a divisão do sistema em aplicativo Web, composto por Angular, Bootstrap e PowerBI, e microserviços criados para cada módulo do sistema.</a:t>
            </a:r>
          </a:p>
          <a:p>
            <a:pPr marL="171450" indent="-171450">
              <a:buFont typeface="Arial" panose="020B0604020202020204" pitchFamily="34" charset="0"/>
              <a:buChar char="•"/>
            </a:pPr>
            <a:r>
              <a:rPr lang="pt-BR" b="0" dirty="0"/>
              <a:t>Cada microserviço é um WebAPI que funciona de forma independente dos demais e possuem sua própria base de dados SQL Server, que irão fornecer os dados necessários para exibir as informações nas páginas acessadas via navegador.</a:t>
            </a:r>
          </a:p>
          <a:p>
            <a:pPr marL="171450" indent="-171450">
              <a:buFont typeface="Arial" panose="020B0604020202020204" pitchFamily="34" charset="0"/>
              <a:buChar char="•"/>
            </a:pPr>
            <a:r>
              <a:rPr lang="pt-BR" b="0" dirty="0"/>
              <a:t>O aplicativo Web utiliza componentes responsivos e padronizados, garantindo conformidade com os requisitos não funcionais de usabilidade e portabilidade.</a:t>
            </a:r>
          </a:p>
          <a:p>
            <a:pPr marL="171450" indent="-171450">
              <a:buFont typeface="Arial" panose="020B0604020202020204" pitchFamily="34" charset="0"/>
              <a:buChar char="•"/>
            </a:pPr>
            <a:r>
              <a:rPr lang="pt-BR" b="0" dirty="0"/>
              <a:t>Além disso, o aplicativo web utiliza o conceito de single-page application ou SPA, em que todo o código necessário ao funcionamento da página é obtido em um único carregamento, fazendo com que as demais interações do usuário tragam apenas recursos adicionais para serem incluídos dinamicante, sendo importante na garantia do requisito não funcional de desempenho.</a:t>
            </a:r>
          </a:p>
          <a:p>
            <a:pPr marL="171450" indent="-171450">
              <a:buFont typeface="Arial" panose="020B0604020202020204" pitchFamily="34" charset="0"/>
              <a:buChar char="•"/>
            </a:pPr>
            <a:r>
              <a:rPr lang="pt-BR" b="0" dirty="0"/>
              <a:t>O sistema provê um módulo separado, composto por um Web API e um banco de dados Sql Server, para lidar com autenticação e autorização de usuários.</a:t>
            </a:r>
          </a:p>
          <a:p>
            <a:pPr marL="628650" lvl="1" indent="-171450">
              <a:buFont typeface="Arial" panose="020B0604020202020204" pitchFamily="34" charset="0"/>
              <a:buChar char="•"/>
            </a:pPr>
            <a:r>
              <a:rPr lang="pt-BR" b="0" dirty="0"/>
              <a:t>O controle de acesso aos recursos do sistema será feito por meio de tokens gerados no momento da autenticação do usuário através do padrão JWT – Jason Web Token.</a:t>
            </a:r>
          </a:p>
          <a:p>
            <a:pPr marL="628650" lvl="1" indent="-171450">
              <a:buFont typeface="Arial" panose="020B0604020202020204" pitchFamily="34" charset="0"/>
              <a:buChar char="•"/>
            </a:pPr>
            <a:r>
              <a:rPr lang="pt-BR" b="0" dirty="0"/>
              <a:t>Além disso, cada recurso só poderá ser acessado por determinados perfis de usuário, garantindo conformidade ao requisito não funcional de segurança.</a:t>
            </a:r>
          </a:p>
          <a:p>
            <a:pPr marL="171450" lvl="0" indent="-171450">
              <a:buFont typeface="Arial" panose="020B0604020202020204" pitchFamily="34" charset="0"/>
              <a:buChar char="•"/>
            </a:pPr>
            <a:r>
              <a:rPr lang="pt-BR" b="0" dirty="0"/>
              <a:t>A integração entre os microserviços será feita por meio de eventos utilizando o padrão publish/subscribe, onde os serviços enviarão notificações uns aos outros através de filas de mensagens, garantindo que a informação sempre chegue ao seu destino, mesmo que ocorram falhas, garantindo o requisito não funcional de confiabilidade. A ferramenta escolhida para implementar esse EventBus foi a RabbitMQ, que é um servidor de mensageria de código aberto.</a:t>
            </a:r>
          </a:p>
          <a:p>
            <a:pPr marL="171450" lvl="0" indent="-171450">
              <a:buFont typeface="Arial" panose="020B0604020202020204" pitchFamily="34" charset="0"/>
              <a:buChar char="•"/>
            </a:pPr>
            <a:r>
              <a:rPr lang="pt-BR" b="0" dirty="0"/>
              <a:t>Ainda para garantir conformidade ao requisito não funcional de confiabilidade será utilizado o recurso de cache, ajudando também na otimização da performance do sistema.</a:t>
            </a:r>
          </a:p>
          <a:p>
            <a:pPr marL="628650" lvl="1" indent="-171450">
              <a:buFont typeface="Arial" panose="020B0604020202020204" pitchFamily="34" charset="0"/>
              <a:buChar char="•"/>
            </a:pPr>
            <a:r>
              <a:rPr lang="pt-BR" b="0" dirty="0"/>
              <a:t>Com isso, os dados frequentemente acessados pelos serviços serão mantidos em memória, reduzindo tráfego de rede e economizando acesso à base de dados. O Azure Redis Cache será usado para este cenário.</a:t>
            </a:r>
          </a:p>
          <a:p>
            <a:pPr marL="171450" lvl="0" indent="-171450">
              <a:buFont typeface="Arial" panose="020B0604020202020204" pitchFamily="34" charset="0"/>
              <a:buChar char="•"/>
            </a:pPr>
            <a:r>
              <a:rPr lang="pt-BR" b="0" dirty="0"/>
              <a:t>Os artefatos executáveis serão produzidos utilizando a plataforma .NET e versionados no servidor GitHub através do padrão Git. O código fonte no GitHub será integrado ao Azure DevOps, onde será construído o pipeline de integração contínua para contrução dos artefatos usando o MSBuild, execução de testes unitários com o MSTest, versionamento das bibliotecas usando o Nuget e deploy da aplicação em ambiente de produção, garantindo os RNF de manutenibilidade e testabilidade.</a:t>
            </a:r>
          </a:p>
          <a:p>
            <a:pPr marL="171450" lvl="0" indent="-171450">
              <a:buFont typeface="Arial" panose="020B0604020202020204" pitchFamily="34" charset="0"/>
              <a:buChar char="•"/>
            </a:pPr>
            <a:endParaRPr lang="pt-BR" b="0" dirty="0"/>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11</a:t>
            </a:fld>
            <a:endParaRPr lang="pt-BR" altLang="pt-BR"/>
          </a:p>
        </p:txBody>
      </p:sp>
    </p:spTree>
    <p:extLst>
      <p:ext uri="{BB962C8B-B14F-4D97-AF65-F5344CB8AC3E}">
        <p14:creationId xmlns:p14="http://schemas.microsoft.com/office/powerpoint/2010/main" val="2825612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Duração: 0’30”</a:t>
            </a:r>
          </a:p>
          <a:p>
            <a:r>
              <a:rPr lang="pt-BR" sz="1200" b="1" dirty="0">
                <a:solidFill>
                  <a:schemeClr val="tx1">
                    <a:lumMod val="75000"/>
                    <a:lumOff val="25000"/>
                  </a:schemeClr>
                </a:solidFill>
                <a:latin typeface="Calibri" pitchFamily="34" charset="0"/>
              </a:rPr>
              <a:t>Apresentação de como os componentes usado sestão distribuídos nas diversas máquinas e na nuvem.</a:t>
            </a:r>
          </a:p>
          <a:p>
            <a:endParaRPr lang="pt-BR" sz="1200" b="0" dirty="0">
              <a:solidFill>
                <a:schemeClr val="tx1">
                  <a:lumMod val="75000"/>
                  <a:lumOff val="25000"/>
                </a:schemeClr>
              </a:solidFill>
              <a:latin typeface="Calibri" pitchFamily="34" charset="0"/>
            </a:endParaRPr>
          </a:p>
          <a:p>
            <a:r>
              <a:rPr lang="pt-BR" b="0" dirty="0"/>
              <a:t>Esse diagrama auxilia no entendimento de como os componentes de software estarão fisicamente implantados e como a comunicação entre eles deve ocorrer.</a:t>
            </a:r>
          </a:p>
          <a:p>
            <a:endParaRPr lang="pt-BR" b="0" dirty="0"/>
          </a:p>
          <a:p>
            <a:r>
              <a:rPr lang="pt-BR" b="0" dirty="0"/>
              <a:t>Aqui é apresentado a relação dos componentes com os seus respectivos servidores, e como o projeto deve ser implantado. Na implantação devemos considerar um sistema de cluster balanceado onde podemos garantir que no caso de uma sobrecarga em um dos servidores, o processo de balanceamento possa redirecionar a requisição para outro servidor que esteja com uma carga menor no momento.</a:t>
            </a:r>
          </a:p>
          <a:p>
            <a:endParaRPr lang="pt-BR" b="0" dirty="0"/>
          </a:p>
          <a:p>
            <a:r>
              <a:rPr lang="pt-BR" b="0" dirty="0"/>
              <a:t>------------------------------------------------------------------------------------------------------------------------</a:t>
            </a:r>
          </a:p>
          <a:p>
            <a:r>
              <a:rPr lang="pt-BR" b="0" dirty="0"/>
              <a:t>Navegador:  Representa o navegador a ser utilizado pelos usuários para interagir com com os recursos do sistema. Pode ser utilizado a partir de um computador pessoal ou dispositivo móvel.</a:t>
            </a:r>
          </a:p>
          <a:p>
            <a:endParaRPr lang="pt-BR" b="0" dirty="0"/>
          </a:p>
          <a:p>
            <a:r>
              <a:rPr lang="pt-BR" b="0" dirty="0"/>
              <a:t>Servidor de integração contínua: Responsável pela construção, gerenciamento de dependências, execução de testes unitários e implantação da aplicação nos servidores de produção.</a:t>
            </a:r>
          </a:p>
          <a:p>
            <a:endParaRPr lang="pt-BR" b="0" dirty="0"/>
          </a:p>
          <a:p>
            <a:r>
              <a:rPr lang="pt-BR" b="0" dirty="0"/>
              <a:t>Servidor Web: Responsável por prover toda a infraestrutura necessária para que a aplicação funcione no servidor, gerenciando o processamento das requisições e lidando com as regras de negócio da aplicação.</a:t>
            </a:r>
          </a:p>
          <a:p>
            <a:endParaRPr lang="pt-BR" b="0" dirty="0"/>
          </a:p>
          <a:p>
            <a:r>
              <a:rPr lang="pt-BR" b="0" dirty="0"/>
              <a:t>Servidor de cache: Responsável por armazenar as requisições mais acessadas em memória e sincronizar os dados com a base de dados do sistema. Esse componente tem o objetivo de melhorar o desempenho e permitir que alguns dados retornem de forma mais rápida para o usuário.</a:t>
            </a:r>
          </a:p>
          <a:p>
            <a:endParaRPr lang="pt-BR" b="0" dirty="0"/>
          </a:p>
          <a:p>
            <a:r>
              <a:rPr lang="pt-BR" b="0" dirty="0"/>
              <a:t>Servidor de banco de dados: Representa o servidor que conterá os repositórios de dados de cada microserviço da aplicação.</a:t>
            </a:r>
          </a:p>
          <a:p>
            <a:endParaRPr lang="pt-BR" b="0" dirty="0"/>
          </a:p>
          <a:p>
            <a:r>
              <a:rPr lang="pt-BR" b="0" dirty="0"/>
              <a:t>Data warehouse: Componente utilizado para fornecer as informação necessárias ao módulo de inteligência do negócio. Esse componente é utilizado para conter as informações que serão usadas no processo de tomada de decisões por parte dos gestores.</a:t>
            </a:r>
          </a:p>
          <a:p>
            <a:endParaRPr lang="pt-BR" b="0" dirty="0"/>
          </a:p>
          <a:p>
            <a:r>
              <a:rPr lang="pt-BR" b="0" dirty="0"/>
              <a:t>ETL: Componente responsável por transportar os dados de todos os bancos de dados da aplicação para um data warehouse centralizado.</a:t>
            </a:r>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12</a:t>
            </a:fld>
            <a:endParaRPr lang="pt-BR" altLang="pt-BR"/>
          </a:p>
        </p:txBody>
      </p:sp>
    </p:spTree>
    <p:extLst>
      <p:ext uri="{BB962C8B-B14F-4D97-AF65-F5344CB8AC3E}">
        <p14:creationId xmlns:p14="http://schemas.microsoft.com/office/powerpoint/2010/main" val="185675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Duração: 2’30”</a:t>
            </a:r>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13</a:t>
            </a:fld>
            <a:endParaRPr lang="pt-BR" altLang="pt-BR"/>
          </a:p>
        </p:txBody>
      </p:sp>
    </p:spTree>
    <p:extLst>
      <p:ext uri="{BB962C8B-B14F-4D97-AF65-F5344CB8AC3E}">
        <p14:creationId xmlns:p14="http://schemas.microsoft.com/office/powerpoint/2010/main" val="3751003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Duração: 1’30”</a:t>
            </a:r>
          </a:p>
          <a:p>
            <a:r>
              <a:rPr lang="pt-BR" sz="1200" b="1" dirty="0">
                <a:solidFill>
                  <a:schemeClr val="tx1">
                    <a:lumMod val="75000"/>
                    <a:lumOff val="25000"/>
                  </a:schemeClr>
                </a:solidFill>
                <a:latin typeface="Calibri" pitchFamily="34" charset="0"/>
              </a:rPr>
              <a:t>Apresentação dos cenários de avaliação e limitações ou riscos da arquitetura.</a:t>
            </a:r>
          </a:p>
          <a:p>
            <a:endParaRPr lang="pt-BR" sz="1200" b="1" dirty="0">
              <a:solidFill>
                <a:schemeClr val="tx1">
                  <a:lumMod val="75000"/>
                  <a:lumOff val="25000"/>
                </a:schemeClr>
              </a:solidFill>
              <a:latin typeface="Calibri" pitchFamily="34" charset="0"/>
            </a:endParaRPr>
          </a:p>
          <a:p>
            <a:r>
              <a:rPr lang="pt-BR" sz="1200" b="0" dirty="0">
                <a:solidFill>
                  <a:schemeClr val="tx1">
                    <a:lumMod val="75000"/>
                    <a:lumOff val="25000"/>
                  </a:schemeClr>
                </a:solidFill>
                <a:latin typeface="Calibri" pitchFamily="34" charset="0"/>
              </a:rPr>
              <a:t>Os atributos de qualidade avaliados são referentes aos requisitos de segurança, usabilidade e Acessibilidade.</a:t>
            </a:r>
          </a:p>
          <a:p>
            <a:endParaRPr lang="pt-BR" sz="1200" b="1" dirty="0">
              <a:solidFill>
                <a:schemeClr val="tx1">
                  <a:lumMod val="75000"/>
                  <a:lumOff val="25000"/>
                </a:schemeClr>
              </a:solidFill>
              <a:latin typeface="Calibri" pitchFamily="34" charset="0"/>
            </a:endParaRPr>
          </a:p>
          <a:p>
            <a:r>
              <a:rPr lang="pt-BR" sz="1200" b="1" dirty="0">
                <a:solidFill>
                  <a:schemeClr val="tx1">
                    <a:lumMod val="75000"/>
                    <a:lumOff val="25000"/>
                  </a:schemeClr>
                </a:solidFill>
                <a:latin typeface="Calibri" pitchFamily="34" charset="0"/>
              </a:rPr>
              <a:t>Cenário 1</a:t>
            </a:r>
            <a:r>
              <a:rPr lang="pt-BR" sz="1200" b="0" dirty="0">
                <a:solidFill>
                  <a:schemeClr val="tx1">
                    <a:lumMod val="75000"/>
                    <a:lumOff val="25000"/>
                  </a:schemeClr>
                </a:solidFill>
                <a:latin typeface="Calibri" pitchFamily="34" charset="0"/>
              </a:rPr>
              <a:t>: ao realizar o acesso a uma página privada, o sistema deve garantir que somente usuários autenticados consigam acesso, redirecionando os usuários não autenticados para uma tela de autenticação para que os mesmos informem login e senha de acesso. O sistema deve permitir o acesso as páginas publicas sem necessidade de autenticação. Caso o usuário informe parâmetros inválidos, o sistema deve mostrar mensagens informado o ocorrido;</a:t>
            </a:r>
          </a:p>
          <a:p>
            <a:endParaRPr lang="pt-BR" sz="1200" b="0" dirty="0">
              <a:solidFill>
                <a:schemeClr val="tx1">
                  <a:lumMod val="75000"/>
                  <a:lumOff val="25000"/>
                </a:schemeClr>
              </a:solidFill>
              <a:latin typeface="Calibri" pitchFamily="34" charset="0"/>
            </a:endParaRPr>
          </a:p>
          <a:p>
            <a:r>
              <a:rPr lang="pt-BR" sz="1200" b="1" dirty="0">
                <a:solidFill>
                  <a:schemeClr val="tx1">
                    <a:lumMod val="75000"/>
                    <a:lumOff val="25000"/>
                  </a:schemeClr>
                </a:solidFill>
                <a:latin typeface="Calibri" pitchFamily="34" charset="0"/>
              </a:rPr>
              <a:t>Cenário 2</a:t>
            </a:r>
            <a:r>
              <a:rPr lang="pt-BR" sz="1200" b="0" dirty="0">
                <a:solidFill>
                  <a:schemeClr val="tx1">
                    <a:lumMod val="75000"/>
                    <a:lumOff val="25000"/>
                  </a:schemeClr>
                </a:solidFill>
                <a:latin typeface="Calibri" pitchFamily="34" charset="0"/>
              </a:rPr>
              <a:t>: Ao acessar um recurso protegindo em uma API, o sistema deve garantir que apenas os usuários autenticados tenham acesso mediante utilização de token gerado pela API de autenticação e segurança. O sistema deve retornar um erro que deixe claro que o recurso é acessível apenas com autenticação prévia;</a:t>
            </a:r>
          </a:p>
          <a:p>
            <a:endParaRPr lang="pt-BR" sz="1200" b="0" dirty="0">
              <a:solidFill>
                <a:schemeClr val="tx1">
                  <a:lumMod val="75000"/>
                  <a:lumOff val="25000"/>
                </a:schemeClr>
              </a:solidFill>
              <a:latin typeface="Calibri" pitchFamily="34" charset="0"/>
            </a:endParaRPr>
          </a:p>
          <a:p>
            <a:r>
              <a:rPr lang="pt-BR" sz="1200" b="1" dirty="0">
                <a:solidFill>
                  <a:schemeClr val="tx1">
                    <a:lumMod val="75000"/>
                    <a:lumOff val="25000"/>
                  </a:schemeClr>
                </a:solidFill>
                <a:latin typeface="Calibri" pitchFamily="34" charset="0"/>
              </a:rPr>
              <a:t>Cenário 3</a:t>
            </a:r>
            <a:r>
              <a:rPr lang="pt-BR" sz="1200" b="0" dirty="0">
                <a:solidFill>
                  <a:schemeClr val="tx1">
                    <a:lumMod val="75000"/>
                    <a:lumOff val="25000"/>
                  </a:schemeClr>
                </a:solidFill>
                <a:latin typeface="Calibri" pitchFamily="34" charset="0"/>
              </a:rPr>
              <a:t>: Quando um usuário acessar o sistema, o mesmo só poderá ter acesso aos recursos disponíveis ao seu perfil;</a:t>
            </a:r>
          </a:p>
          <a:p>
            <a:endParaRPr lang="pt-BR" sz="1200" b="0" dirty="0">
              <a:solidFill>
                <a:schemeClr val="tx1">
                  <a:lumMod val="75000"/>
                  <a:lumOff val="25000"/>
                </a:schemeClr>
              </a:solidFill>
              <a:latin typeface="Calibri" pitchFamily="34" charset="0"/>
            </a:endParaRPr>
          </a:p>
          <a:p>
            <a:r>
              <a:rPr lang="pt-BR" sz="1200" b="1" dirty="0">
                <a:solidFill>
                  <a:schemeClr val="tx1">
                    <a:lumMod val="75000"/>
                    <a:lumOff val="25000"/>
                  </a:schemeClr>
                </a:solidFill>
                <a:latin typeface="Calibri" pitchFamily="34" charset="0"/>
              </a:rPr>
              <a:t>Cenário 4</a:t>
            </a:r>
            <a:r>
              <a:rPr lang="pt-BR" sz="1200" b="0" dirty="0">
                <a:solidFill>
                  <a:schemeClr val="tx1">
                    <a:lumMod val="75000"/>
                    <a:lumOff val="25000"/>
                  </a:schemeClr>
                </a:solidFill>
                <a:latin typeface="Calibri" pitchFamily="34" charset="0"/>
              </a:rPr>
              <a:t>: Ao acessar o sistema, o usuário deverá ver de forma clara, todos os recursos que o seu perfil poderá utilizar, de forma que a navegação seja facilitada. O sistema deverá apresentar mensagens informado a conclusão de requisições, apresentando erros ocorridos, assim como, informando sobre possíveis problemas ocasionados por ações indevidas, como sair de uma página de cadastro preenchida antes de salvar ou remover um recurso acidentalmente;</a:t>
            </a:r>
          </a:p>
          <a:p>
            <a:endParaRPr lang="pt-BR" sz="1200" b="0" dirty="0">
              <a:solidFill>
                <a:schemeClr val="tx1">
                  <a:lumMod val="75000"/>
                  <a:lumOff val="25000"/>
                </a:schemeClr>
              </a:solidFill>
              <a:latin typeface="Calibri" pitchFamily="34" charset="0"/>
            </a:endParaRPr>
          </a:p>
          <a:p>
            <a:r>
              <a:rPr lang="pt-BR" sz="1200" b="1" dirty="0">
                <a:solidFill>
                  <a:schemeClr val="tx1">
                    <a:lumMod val="75000"/>
                    <a:lumOff val="25000"/>
                  </a:schemeClr>
                </a:solidFill>
                <a:latin typeface="Calibri" pitchFamily="34" charset="0"/>
              </a:rPr>
              <a:t>Cenário 5</a:t>
            </a:r>
            <a:r>
              <a:rPr lang="pt-BR" sz="1200" b="0" dirty="0">
                <a:solidFill>
                  <a:schemeClr val="tx1">
                    <a:lumMod val="75000"/>
                    <a:lumOff val="25000"/>
                  </a:schemeClr>
                </a:solidFill>
                <a:latin typeface="Calibri" pitchFamily="34" charset="0"/>
              </a:rPr>
              <a:t>: Ao utilizar o sistema através de um dispositivo móvel, o sistema deve adaptar-se ao tamanho da tela e continuar apresentando boa usabilidade. O sistema deverá manter a mesma identidade visual, tendo seus controles ajustados de acordo com o dispositivo ou navegador utilizado.</a:t>
            </a:r>
          </a:p>
          <a:p>
            <a:endParaRPr lang="pt-BR" sz="1200" b="0" dirty="0">
              <a:solidFill>
                <a:schemeClr val="tx1">
                  <a:lumMod val="75000"/>
                  <a:lumOff val="25000"/>
                </a:schemeClr>
              </a:solidFill>
              <a:latin typeface="Calibri" pitchFamily="34" charset="0"/>
            </a:endParaRPr>
          </a:p>
          <a:p>
            <a:r>
              <a:rPr lang="pt-BR" sz="1200" b="0" dirty="0">
                <a:solidFill>
                  <a:schemeClr val="tx1">
                    <a:lumMod val="75000"/>
                    <a:lumOff val="25000"/>
                  </a:schemeClr>
                </a:solidFill>
                <a:latin typeface="Calibri" pitchFamily="34" charset="0"/>
              </a:rPr>
              <a:t>Na priorização foi utilizado o método de árvore de utilidades reduzida com prioridades, onde cada atributo foi categorizado de acordo com os requisitos de qualidade a que está relacionado e então classificado em função de sua importância e complexidade, considerando a percepção de negócio e arquitetura.</a:t>
            </a:r>
          </a:p>
          <a:p>
            <a:endParaRPr lang="pt-BR" sz="1200" b="0" dirty="0">
              <a:solidFill>
                <a:schemeClr val="tx1">
                  <a:lumMod val="75000"/>
                  <a:lumOff val="25000"/>
                </a:schemeClr>
              </a:solidFill>
              <a:latin typeface="Calibri" pitchFamily="34" charset="0"/>
            </a:endParaRPr>
          </a:p>
          <a:p>
            <a:r>
              <a:rPr lang="pt-BR" sz="1200" b="0" dirty="0">
                <a:solidFill>
                  <a:schemeClr val="tx1">
                    <a:lumMod val="75000"/>
                    <a:lumOff val="25000"/>
                  </a:schemeClr>
                </a:solidFill>
                <a:latin typeface="Calibri" pitchFamily="34" charset="0"/>
              </a:rPr>
              <a:t>As duas variáveis de priorização são:</a:t>
            </a:r>
            <a:endParaRPr lang="pt-BR" sz="1200" b="1" dirty="0">
              <a:solidFill>
                <a:schemeClr val="tx1">
                  <a:lumMod val="75000"/>
                  <a:lumOff val="25000"/>
                </a:schemeClr>
              </a:solidFill>
              <a:latin typeface="Calibri" pitchFamily="34" charset="0"/>
            </a:endParaRPr>
          </a:p>
          <a:p>
            <a:r>
              <a:rPr lang="pt-BR" sz="1200" b="1" dirty="0">
                <a:solidFill>
                  <a:schemeClr val="tx1">
                    <a:lumMod val="75000"/>
                    <a:lumOff val="25000"/>
                  </a:schemeClr>
                </a:solidFill>
                <a:latin typeface="Calibri" pitchFamily="34" charset="0"/>
              </a:rPr>
              <a:t>IMP </a:t>
            </a:r>
            <a:r>
              <a:rPr lang="pt-BR" sz="1200" b="0" dirty="0">
                <a:solidFill>
                  <a:schemeClr val="tx1">
                    <a:lumMod val="75000"/>
                    <a:lumOff val="25000"/>
                  </a:schemeClr>
                </a:solidFill>
                <a:latin typeface="Calibri" pitchFamily="34" charset="0"/>
              </a:rPr>
              <a:t>(Importância)</a:t>
            </a:r>
          </a:p>
          <a:p>
            <a:r>
              <a:rPr lang="pt-BR" sz="1200" b="1" dirty="0">
                <a:solidFill>
                  <a:schemeClr val="tx1">
                    <a:lumMod val="75000"/>
                    <a:lumOff val="25000"/>
                  </a:schemeClr>
                </a:solidFill>
                <a:latin typeface="Calibri" pitchFamily="34" charset="0"/>
              </a:rPr>
              <a:t>COM </a:t>
            </a:r>
            <a:r>
              <a:rPr lang="pt-BR" sz="1200" b="0" dirty="0">
                <a:solidFill>
                  <a:schemeClr val="tx1">
                    <a:lumMod val="75000"/>
                    <a:lumOff val="25000"/>
                  </a:schemeClr>
                </a:solidFill>
                <a:latin typeface="Calibri" pitchFamily="34" charset="0"/>
              </a:rPr>
              <a:t>(Complexidade)</a:t>
            </a:r>
          </a:p>
          <a:p>
            <a:endParaRPr lang="pt-BR" sz="1200" b="0" dirty="0">
              <a:solidFill>
                <a:schemeClr val="tx1">
                  <a:lumMod val="75000"/>
                  <a:lumOff val="25000"/>
                </a:schemeClr>
              </a:solidFill>
              <a:latin typeface="Calibri" pitchFamily="34" charset="0"/>
            </a:endParaRPr>
          </a:p>
          <a:p>
            <a:r>
              <a:rPr lang="pt-BR" sz="1200" b="0" dirty="0">
                <a:solidFill>
                  <a:schemeClr val="tx1">
                    <a:lumMod val="75000"/>
                    <a:lumOff val="25000"/>
                  </a:schemeClr>
                </a:solidFill>
                <a:latin typeface="Calibri" pitchFamily="34" charset="0"/>
              </a:rPr>
              <a:t>E são classificadas de acordo com as características do requisito como:</a:t>
            </a:r>
          </a:p>
          <a:p>
            <a:r>
              <a:rPr lang="pt-BR" sz="1200" b="1" dirty="0">
                <a:solidFill>
                  <a:schemeClr val="tx1">
                    <a:lumMod val="75000"/>
                    <a:lumOff val="25000"/>
                  </a:schemeClr>
                </a:solidFill>
                <a:latin typeface="Calibri" pitchFamily="34" charset="0"/>
              </a:rPr>
              <a:t>A</a:t>
            </a:r>
            <a:r>
              <a:rPr lang="pt-BR" sz="1200" b="0" dirty="0">
                <a:solidFill>
                  <a:schemeClr val="tx1">
                    <a:lumMod val="75000"/>
                    <a:lumOff val="25000"/>
                  </a:schemeClr>
                </a:solidFill>
                <a:latin typeface="Calibri" pitchFamily="34" charset="0"/>
              </a:rPr>
              <a:t> (Alta)</a:t>
            </a:r>
          </a:p>
          <a:p>
            <a:r>
              <a:rPr lang="pt-BR" sz="1200" b="1" dirty="0">
                <a:solidFill>
                  <a:schemeClr val="tx1">
                    <a:lumMod val="75000"/>
                    <a:lumOff val="25000"/>
                  </a:schemeClr>
                </a:solidFill>
                <a:latin typeface="Calibri" pitchFamily="34" charset="0"/>
              </a:rPr>
              <a:t>M</a:t>
            </a:r>
            <a:r>
              <a:rPr lang="pt-BR" sz="1200" b="0" dirty="0">
                <a:solidFill>
                  <a:schemeClr val="tx1">
                    <a:lumMod val="75000"/>
                    <a:lumOff val="25000"/>
                  </a:schemeClr>
                </a:solidFill>
                <a:latin typeface="Calibri" pitchFamily="34" charset="0"/>
              </a:rPr>
              <a:t> (Média)</a:t>
            </a:r>
          </a:p>
          <a:p>
            <a:r>
              <a:rPr lang="pt-BR" sz="1200" b="1" dirty="0">
                <a:solidFill>
                  <a:schemeClr val="tx1">
                    <a:lumMod val="75000"/>
                    <a:lumOff val="25000"/>
                  </a:schemeClr>
                </a:solidFill>
                <a:latin typeface="Calibri" pitchFamily="34" charset="0"/>
              </a:rPr>
              <a:t>B</a:t>
            </a:r>
            <a:r>
              <a:rPr lang="pt-BR" sz="1200" b="0" dirty="0">
                <a:solidFill>
                  <a:schemeClr val="tx1">
                    <a:lumMod val="75000"/>
                    <a:lumOff val="25000"/>
                  </a:schemeClr>
                </a:solidFill>
                <a:latin typeface="Calibri" pitchFamily="34" charset="0"/>
              </a:rPr>
              <a:t> (Baixa)</a:t>
            </a:r>
          </a:p>
          <a:p>
            <a:endParaRPr lang="pt-BR" sz="1200" b="0" dirty="0">
              <a:solidFill>
                <a:schemeClr val="tx1">
                  <a:lumMod val="75000"/>
                  <a:lumOff val="25000"/>
                </a:schemeClr>
              </a:solidFill>
              <a:latin typeface="Calibri" pitchFamily="34" charset="0"/>
            </a:endParaRPr>
          </a:p>
          <a:p>
            <a:r>
              <a:rPr lang="pt-BR" sz="1200" b="0" dirty="0">
                <a:solidFill>
                  <a:schemeClr val="tx1">
                    <a:lumMod val="75000"/>
                    <a:lumOff val="25000"/>
                  </a:schemeClr>
                </a:solidFill>
                <a:latin typeface="Calibri" pitchFamily="34" charset="0"/>
              </a:rPr>
              <a:t>1) Para cada módulo do sistema foi criado um microserviço, cada um contendo sua própria base de dados independente. Esta abordagem apresenta muitos pontos positivos, pois permite que cada microsserviço seja criado, mantido e publicado separadamente. No entanto, essa separação também adiciona complexidade na comunicação e na realização de operações que envolvem vários microserviços.</a:t>
            </a:r>
          </a:p>
          <a:p>
            <a:endParaRPr lang="pt-BR" sz="1200" b="0" dirty="0">
              <a:solidFill>
                <a:schemeClr val="tx1">
                  <a:lumMod val="75000"/>
                  <a:lumOff val="25000"/>
                </a:schemeClr>
              </a:solidFill>
              <a:latin typeface="Calibri" pitchFamily="34" charset="0"/>
            </a:endParaRPr>
          </a:p>
          <a:p>
            <a:r>
              <a:rPr lang="pt-BR" sz="1200" b="0" dirty="0">
                <a:solidFill>
                  <a:schemeClr val="tx1">
                    <a:lumMod val="75000"/>
                    <a:lumOff val="25000"/>
                  </a:schemeClr>
                </a:solidFill>
                <a:latin typeface="Calibri" pitchFamily="34" charset="0"/>
              </a:rPr>
              <a:t>2) Outro ponto importante é que os microsserviços foram desenvolvidos com o objetivo de separação de módulos e podem ser repensados futuramente para uma separação por blocos ainda menores ou até por função, permitindo que o foco seja direcionado mais para o problema e menos para a arquitetura, além de permitir que pequenas partes do sistema possam ser escaladas separadamente.</a:t>
            </a:r>
          </a:p>
          <a:p>
            <a:endParaRPr lang="pt-BR" sz="1200" b="0" dirty="0">
              <a:solidFill>
                <a:schemeClr val="tx1">
                  <a:lumMod val="75000"/>
                  <a:lumOff val="25000"/>
                </a:schemeClr>
              </a:solidFill>
              <a:latin typeface="Calibri" pitchFamily="34" charset="0"/>
            </a:endParaRPr>
          </a:p>
          <a:p>
            <a:r>
              <a:rPr lang="pt-BR" sz="1200" b="0" dirty="0">
                <a:solidFill>
                  <a:schemeClr val="tx1">
                    <a:lumMod val="75000"/>
                    <a:lumOff val="25000"/>
                  </a:schemeClr>
                </a:solidFill>
                <a:latin typeface="Calibri" pitchFamily="34" charset="0"/>
              </a:rPr>
              <a:t>3) Foi proposto um serviço exclusivo para cuidar das autenticações e autorizações através de tokens de acesso, com isso, há um ponto único que provem acesso a todas as API do sistema. Embora o resultado desta abordagem tenha sido satisfatório, a manutenção de uma aplicação de segurança pode tornar-se problemática dependendo das necessidades que podem surgir. Como alternativa, pode-se passar essa funcionalidade para um serviço especializado pronto, como o Identity Server.</a:t>
            </a:r>
          </a:p>
          <a:p>
            <a:endParaRPr lang="pt-BR" sz="1200" b="0" dirty="0">
              <a:solidFill>
                <a:schemeClr val="tx1">
                  <a:lumMod val="75000"/>
                  <a:lumOff val="25000"/>
                </a:schemeClr>
              </a:solidFill>
              <a:latin typeface="Calibri" pitchFamily="34" charset="0"/>
            </a:endParaRPr>
          </a:p>
          <a:p>
            <a:r>
              <a:rPr lang="pt-BR" sz="1200" b="0" dirty="0">
                <a:solidFill>
                  <a:schemeClr val="tx1">
                    <a:lumMod val="75000"/>
                    <a:lumOff val="25000"/>
                  </a:schemeClr>
                </a:solidFill>
                <a:latin typeface="Calibri" pitchFamily="34" charset="0"/>
              </a:rPr>
              <a:t>4) O controle de acesso da solução foi feito por perfil, que facilita a manutenção das atribuições do que cada usuário pode fazer, mas pode trazer problemas de segurança nos casos em que usuários que deveriam ter atribuições diferentes acabam sendo incluídos no mesmo perfil por não haver perfis suficientes que cubram cada especificidade de acesso que possa surgir. Uma possível melhoria é realizar o controle de acesso por claims, de forma que cada funcionalidade esteja acessível apenas para uma claim específica. Desta forma, o acesso passa a ser individualizado, pois o usuário terá acesso de acordo com as claism que possui.</a:t>
            </a:r>
          </a:p>
          <a:p>
            <a:endParaRPr lang="pt-BR" sz="1200" b="0" dirty="0">
              <a:solidFill>
                <a:schemeClr val="tx1">
                  <a:lumMod val="75000"/>
                  <a:lumOff val="25000"/>
                </a:schemeClr>
              </a:solidFill>
              <a:latin typeface="Calibri" pitchFamily="34" charset="0"/>
            </a:endParaRPr>
          </a:p>
          <a:p>
            <a:endParaRPr lang="pt-BR" sz="1200" b="0" dirty="0">
              <a:solidFill>
                <a:schemeClr val="tx1">
                  <a:lumMod val="75000"/>
                  <a:lumOff val="25000"/>
                </a:schemeClr>
              </a:solidFill>
              <a:latin typeface="Calibri" pitchFamily="34" charset="0"/>
            </a:endParaRPr>
          </a:p>
          <a:p>
            <a:endParaRPr lang="pt-BR" sz="1200" b="0" dirty="0">
              <a:solidFill>
                <a:schemeClr val="tx1">
                  <a:lumMod val="75000"/>
                  <a:lumOff val="25000"/>
                </a:schemeClr>
              </a:solidFill>
              <a:latin typeface="Calibri" pitchFamily="34" charset="0"/>
            </a:endParaRPr>
          </a:p>
          <a:p>
            <a:endParaRPr lang="pt-BR" sz="1200" b="0" dirty="0">
              <a:solidFill>
                <a:schemeClr val="tx1">
                  <a:lumMod val="75000"/>
                  <a:lumOff val="25000"/>
                </a:schemeClr>
              </a:solidFill>
              <a:latin typeface="Calibri" pitchFamily="34" charset="0"/>
            </a:endParaRPr>
          </a:p>
          <a:p>
            <a:endParaRPr lang="pt-BR" b="0" dirty="0"/>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14</a:t>
            </a:fld>
            <a:endParaRPr lang="pt-BR" altLang="pt-BR"/>
          </a:p>
        </p:txBody>
      </p:sp>
    </p:spTree>
    <p:extLst>
      <p:ext uri="{BB962C8B-B14F-4D97-AF65-F5344CB8AC3E}">
        <p14:creationId xmlns:p14="http://schemas.microsoft.com/office/powerpoint/2010/main" val="2672555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Duração: 0’30”</a:t>
            </a:r>
          </a:p>
          <a:p>
            <a:r>
              <a:rPr lang="pt-BR" sz="1200" b="1" dirty="0">
                <a:solidFill>
                  <a:schemeClr val="tx1">
                    <a:lumMod val="75000"/>
                    <a:lumOff val="25000"/>
                  </a:schemeClr>
                </a:solidFill>
                <a:latin typeface="Calibri" pitchFamily="34" charset="0"/>
              </a:rPr>
              <a:t>Apresentação das conclusões.</a:t>
            </a:r>
          </a:p>
          <a:p>
            <a:endParaRPr lang="pt-BR" sz="1200" b="0" dirty="0">
              <a:solidFill>
                <a:schemeClr val="tx1">
                  <a:lumMod val="75000"/>
                  <a:lumOff val="25000"/>
                </a:schemeClr>
              </a:solidFill>
              <a:latin typeface="Calibri" pitchFamily="34" charset="0"/>
            </a:endParaRPr>
          </a:p>
          <a:p>
            <a:r>
              <a:rPr lang="pt-BR" b="0" dirty="0"/>
              <a:t>A arquitetura final mostrou-se bem eficiente, e embora tenham sido encontradas algumas limitações e pontos de melhoria, demonstrou ser uma arquitetura com possibilidade de crescimento e de fácil manutenção, de forma que as qualidades apresentadas por ela justificam o seu uso.</a:t>
            </a:r>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15</a:t>
            </a:fld>
            <a:endParaRPr lang="pt-BR" altLang="pt-BR"/>
          </a:p>
        </p:txBody>
      </p:sp>
    </p:spTree>
    <p:extLst>
      <p:ext uri="{BB962C8B-B14F-4D97-AF65-F5344CB8AC3E}">
        <p14:creationId xmlns:p14="http://schemas.microsoft.com/office/powerpoint/2010/main" val="3480830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t>Duração: 1’00”</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solidFill>
                  <a:schemeClr val="tx1">
                    <a:lumMod val="75000"/>
                    <a:lumOff val="25000"/>
                  </a:schemeClr>
                </a:solidFill>
                <a:latin typeface="Calibri" pitchFamily="34" charset="0"/>
              </a:rPr>
              <a:t>Apresentação do diagrama de casos de uso com explicação oral sucinta de cada caso de uso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0" dirty="0">
              <a:solidFill>
                <a:schemeClr val="tx1">
                  <a:lumMod val="75000"/>
                  <a:lumOff val="25000"/>
                </a:schemeClr>
              </a:solidFill>
              <a:latin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0" dirty="0"/>
              <a:t>Para uma melhor análise arquitetural do projeto</a:t>
            </a:r>
            <a:r>
              <a:rPr lang="pt-BR" sz="1200" b="0" dirty="0">
                <a:solidFill>
                  <a:schemeClr val="tx1">
                    <a:lumMod val="75000"/>
                    <a:lumOff val="25000"/>
                  </a:schemeClr>
                </a:solidFill>
                <a:latin typeface="Calibri" pitchFamily="34" charset="0"/>
              </a:rPr>
              <a:t>, os casos de uso foram separados por módulos.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0" dirty="0">
              <a:solidFill>
                <a:schemeClr val="tx1">
                  <a:lumMod val="75000"/>
                  <a:lumOff val="25000"/>
                </a:schemeClr>
              </a:solidFill>
              <a:latin typeface="Calibri" pitchFamily="34" charset="0"/>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O sistema permite </a:t>
            </a:r>
            <a:r>
              <a:rPr lang="pt-BR" sz="1200" b="1" u="sng" dirty="0"/>
              <a:t>Cadastrar RNC</a:t>
            </a:r>
            <a:r>
              <a:rPr lang="pt-BR" sz="1200" b="0" dirty="0"/>
              <a:t> (Registro de Não Conformidade), sendo esse cadastro feito por um Gerente de Qualidade. (Pode ser cadastrado melhorias ou antecipação de eventuais problemas);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Tanto usuários com pefil Engenheiro quanto Gerente de qualidade podem </a:t>
            </a:r>
            <a:r>
              <a:rPr lang="pt-BR" sz="1200" b="1" u="sng" dirty="0"/>
              <a:t>Listar RNCs</a:t>
            </a:r>
            <a:r>
              <a:rPr lang="pt-BR" sz="1200" b="0" u="sng" dirty="0"/>
              <a:t>,</a:t>
            </a:r>
            <a:r>
              <a:rPr lang="pt-BR" sz="1200" b="0" dirty="0"/>
              <a:t> </a:t>
            </a:r>
            <a:r>
              <a:rPr lang="pt-BR" sz="1200" b="1" u="sng" dirty="0"/>
              <a:t>Ver Detalhes da RNC</a:t>
            </a:r>
            <a:r>
              <a:rPr lang="pt-BR" sz="1200" b="0" u="none" dirty="0"/>
              <a:t> e </a:t>
            </a:r>
            <a:r>
              <a:rPr lang="pt-BR" sz="1200" b="1" u="sng" dirty="0"/>
              <a:t>Alterar RNC</a:t>
            </a:r>
            <a:r>
              <a:rPr lang="pt-BR" sz="1200" b="0" dirty="0"/>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Após cadastrada, apenas o Gerente de qualidade poderá </a:t>
            </a:r>
            <a:r>
              <a:rPr lang="pt-BR" sz="1200" b="1" u="sng" dirty="0"/>
              <a:t>Remover RNC</a:t>
            </a:r>
            <a:r>
              <a:rPr lang="pt-BR" sz="1200" b="0" dirty="0"/>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O Engenheiro deve </a:t>
            </a:r>
            <a:r>
              <a:rPr lang="pt-BR" sz="1200" b="1" u="sng" dirty="0"/>
              <a:t>Resolver RNC</a:t>
            </a:r>
            <a:r>
              <a:rPr lang="pt-BR" sz="1200" b="0" dirty="0"/>
              <a:t>, e essa resolução precisa ser confirmada (</a:t>
            </a:r>
            <a:r>
              <a:rPr lang="pt-BR" sz="1200" b="1" u="sng" dirty="0"/>
              <a:t>Confirmar resolução de RNC</a:t>
            </a:r>
            <a:r>
              <a:rPr lang="pt-BR" sz="1200" b="0" dirty="0"/>
              <a:t>) por um </a:t>
            </a:r>
            <a:r>
              <a:rPr lang="pt-BR" sz="1200" b="0" u="none" dirty="0"/>
              <a:t>Gerente de Qualidade</a:t>
            </a:r>
            <a:r>
              <a:rPr lang="pt-BR" sz="1200" b="0" dirty="0"/>
              <a:t>.</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Após a confirmação da resolução da RNC (em caso de aprovação), o sistema deve </a:t>
            </a:r>
            <a:r>
              <a:rPr lang="pt-BR" sz="1200" b="1" u="sng" dirty="0"/>
              <a:t>Notificar Resolução da RNC</a:t>
            </a:r>
            <a:r>
              <a:rPr lang="pt-BR" sz="1200" b="0" dirty="0"/>
              <a:t> através do serviço de notificação.</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Em caso de não aprovação, o Engenheiro ainda pode </a:t>
            </a:r>
            <a:r>
              <a:rPr lang="pt-BR" sz="1200" b="1" u="sng" dirty="0"/>
              <a:t>Corrigir Resolução de RNC</a:t>
            </a:r>
            <a:r>
              <a:rPr lang="pt-BR" sz="1200" b="0"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0" dirty="0"/>
              <a:t>Para o envio de notificações, os módulos enviam mensagens para o </a:t>
            </a:r>
            <a:r>
              <a:rPr lang="pt-BR" sz="1200" b="0" u="sng" dirty="0"/>
              <a:t>Serviço de Notificação</a:t>
            </a:r>
            <a:r>
              <a:rPr lang="pt-BR" sz="1200" b="0" dirty="0"/>
              <a:t> através do </a:t>
            </a:r>
            <a:r>
              <a:rPr lang="pt-BR" sz="1200" b="0" u="sng" dirty="0"/>
              <a:t>EventBus</a:t>
            </a:r>
            <a:r>
              <a:rPr lang="pt-BR" sz="1200" b="0" dirty="0"/>
              <a:t>. O Serviço de Notificação se encarrega de entregar aos destinatários corretos.</a:t>
            </a:r>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3</a:t>
            </a:fld>
            <a:endParaRPr lang="pt-BR" altLang="pt-BR"/>
          </a:p>
        </p:txBody>
      </p:sp>
    </p:spTree>
    <p:extLst>
      <p:ext uri="{BB962C8B-B14F-4D97-AF65-F5344CB8AC3E}">
        <p14:creationId xmlns:p14="http://schemas.microsoft.com/office/powerpoint/2010/main" val="3381260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t>Duração: 1’00”</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solidFill>
                  <a:schemeClr val="tx1">
                    <a:lumMod val="75000"/>
                    <a:lumOff val="25000"/>
                  </a:schemeClr>
                </a:solidFill>
                <a:latin typeface="Calibri" pitchFamily="34" charset="0"/>
              </a:rPr>
              <a:t>Apresentação do diagrama de casos de uso com explicação oral sucinta de cada caso de uso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0" dirty="0">
              <a:solidFill>
                <a:schemeClr val="tx1">
                  <a:lumMod val="75000"/>
                  <a:lumOff val="25000"/>
                </a:schemeClr>
              </a:solidFill>
              <a:latin typeface="Calibri" pitchFamily="34" charset="0"/>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O sistema permite ao Engenheiro, </a:t>
            </a:r>
            <a:r>
              <a:rPr lang="pt-BR" sz="1200" b="1" u="sng" dirty="0"/>
              <a:t>Criar Modelo de Workflows de Atividades</a:t>
            </a:r>
            <a:r>
              <a:rPr lang="pt-BR" sz="1200" b="0" dirty="0"/>
              <a:t> contendo uma lista de tarefas que devem ser executas por um Operador.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Os usuários Operadores e Engenheiros podem </a:t>
            </a:r>
            <a:r>
              <a:rPr lang="pt-BR" sz="1200" b="1" u="sng" dirty="0"/>
              <a:t>Listar Modelos de Workflows de Atividades</a:t>
            </a:r>
            <a:r>
              <a:rPr lang="pt-BR" sz="1200" b="0" dirty="0"/>
              <a:t>, no entanto, apenas os Engenheiros podem </a:t>
            </a:r>
            <a:r>
              <a:rPr lang="pt-BR" sz="1200" b="1" u="sng" dirty="0"/>
              <a:t>Ver Detalhes do Modelo de Workflows de Atividades</a:t>
            </a:r>
            <a:r>
              <a:rPr lang="pt-BR" sz="1200" b="0" dirty="0"/>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O Engenheiro também pode </a:t>
            </a:r>
            <a:r>
              <a:rPr lang="pt-BR" sz="1200" b="1" u="sng" dirty="0"/>
              <a:t>Alterar Modelo de Workflows de Atividades</a:t>
            </a:r>
            <a:r>
              <a:rPr lang="pt-BR" sz="1200" b="0" dirty="0"/>
              <a: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O Operador pode </a:t>
            </a:r>
            <a:r>
              <a:rPr lang="pt-BR" sz="1200" b="1" u="sng" dirty="0"/>
              <a:t>Criar Workflow a partir de Modelo</a:t>
            </a:r>
            <a:r>
              <a:rPr lang="pt-BR" sz="1200" b="0" dirty="0"/>
              <a:t>, com isso, ele inicia a execução de um worflow.</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Com o Workflow criado o Operador deve </a:t>
            </a:r>
            <a:r>
              <a:rPr lang="pt-BR" sz="1200" b="1" u="sng" dirty="0"/>
              <a:t>Preencher Workflow de Atividades Diárias</a:t>
            </a:r>
            <a:r>
              <a:rPr lang="pt-BR" sz="1200" b="0" dirty="0"/>
              <a:t> e, se necessário, </a:t>
            </a:r>
            <a:r>
              <a:rPr lang="pt-BR" sz="1200" b="1" u="sng" dirty="0"/>
              <a:t>Registrar Paradas e Problemas Ocorridos</a:t>
            </a:r>
            <a:r>
              <a:rPr lang="pt-BR" sz="1200" b="0" dirty="0"/>
              <a:t> durante a execução das atividades.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O sistema deve </a:t>
            </a:r>
            <a:r>
              <a:rPr lang="pt-BR" sz="1200" b="1" u="sng" dirty="0"/>
              <a:t>Notificar Ocorrência de RNC</a:t>
            </a:r>
            <a:r>
              <a:rPr lang="pt-BR" sz="1200" b="0" u="sng" dirty="0"/>
              <a:t> </a:t>
            </a:r>
            <a:r>
              <a:rPr lang="pt-BR" sz="1200" b="0" dirty="0"/>
              <a:t>através do Serviço de Notificação.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Operadores, Gerentes de Qualidade e Engenheiro podem </a:t>
            </a:r>
            <a:r>
              <a:rPr lang="pt-BR" sz="1200" b="1" u="sng" dirty="0"/>
              <a:t>Listar os Workflows em Andamento</a:t>
            </a:r>
            <a:r>
              <a:rPr lang="pt-BR" sz="1200" b="0" dirty="0"/>
              <a:t>.</a:t>
            </a:r>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4</a:t>
            </a:fld>
            <a:endParaRPr lang="pt-BR" altLang="pt-BR"/>
          </a:p>
        </p:txBody>
      </p:sp>
    </p:spTree>
    <p:extLst>
      <p:ext uri="{BB962C8B-B14F-4D97-AF65-F5344CB8AC3E}">
        <p14:creationId xmlns:p14="http://schemas.microsoft.com/office/powerpoint/2010/main" val="1445660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t>Duração: 1’00”</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solidFill>
                  <a:schemeClr val="tx1">
                    <a:lumMod val="75000"/>
                    <a:lumOff val="25000"/>
                  </a:schemeClr>
                </a:solidFill>
                <a:latin typeface="Calibri" pitchFamily="34" charset="0"/>
              </a:rPr>
              <a:t>Apresentação do diagrama de casos de uso com explicação oral sucinta de cada caso de uso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0" dirty="0">
              <a:solidFill>
                <a:schemeClr val="tx1">
                  <a:lumMod val="75000"/>
                  <a:lumOff val="25000"/>
                </a:schemeClr>
              </a:solidFill>
              <a:latin typeface="Calibri" pitchFamily="34" charset="0"/>
            </a:endParaRP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O sistema deve permitir ao Engenheiro </a:t>
            </a:r>
            <a:r>
              <a:rPr lang="pt-BR" sz="1200" b="1" u="sng" dirty="0"/>
              <a:t>Cadastrar Notificações</a:t>
            </a:r>
            <a:r>
              <a:rPr lang="pt-BR" sz="1200" b="0" dirty="0"/>
              <a:t>, que podem ser notificações técnicas destinadas ao público geral ou campanhas de Recall.</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Um Gestor deve </a:t>
            </a:r>
            <a:r>
              <a:rPr lang="pt-BR" sz="1200" b="1" u="sng" dirty="0"/>
              <a:t>Aprovar Divulgação </a:t>
            </a:r>
            <a:r>
              <a:rPr lang="pt-BR" sz="1200" b="0" dirty="0"/>
              <a:t>da notificação para que as mesmas disponibilizadas ao público.</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Após aprovação, o sistema deve </a:t>
            </a:r>
            <a:r>
              <a:rPr lang="pt-BR" sz="1200" b="1" u="sng" dirty="0"/>
              <a:t>Divulgar Notificação</a:t>
            </a:r>
            <a:r>
              <a:rPr lang="pt-BR" sz="1200" b="0" dirty="0"/>
              <a:t> mantendo-a acessível ao público e emitir um comunicado através do Serviço de Notificação (</a:t>
            </a:r>
            <a:r>
              <a:rPr lang="pt-BR" sz="1200" b="1" u="sng" dirty="0"/>
              <a:t>Notificar Cadastramento de Notificação</a:t>
            </a:r>
            <a:r>
              <a:rPr lang="pt-BR" sz="1200" b="0" dirty="0"/>
              <a:t>).</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Caso não seja aprovada, o sistema deve </a:t>
            </a:r>
            <a:r>
              <a:rPr lang="pt-BR" sz="1200" b="1" u="sng" dirty="0"/>
              <a:t>Cancelar Divulgação</a:t>
            </a:r>
            <a:r>
              <a:rPr lang="pt-BR" sz="1200" b="0" u="sng" dirty="0"/>
              <a:t>.</a:t>
            </a:r>
            <a:r>
              <a:rPr lang="pt-BR" sz="1200" b="0" dirty="0"/>
              <a:t> Neste caso, o Engenherio precisa cadastrar uma nova divulgação, se necessário.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O sistema deve permitir que qualquer usuário possa exportar notificação de Recall (</a:t>
            </a:r>
            <a:r>
              <a:rPr lang="pt-BR" sz="1200" b="1" dirty="0"/>
              <a:t>Exportar Recall</a:t>
            </a:r>
            <a:r>
              <a:rPr lang="pt-BR" sz="1200" b="0" dirty="0"/>
              <a:t>), podendo exportar nos formatos json ou xml.</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Antes da aprovação, o Engenheiro deve poder </a:t>
            </a:r>
            <a:r>
              <a:rPr lang="pt-BR" sz="1200" b="1" u="sng" dirty="0"/>
              <a:t>Alterar Notificação</a:t>
            </a:r>
            <a:r>
              <a:rPr lang="pt-BR" sz="1200" b="0" dirty="0"/>
              <a:t>, se necessário.</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pt-BR" sz="1200" b="0" dirty="0"/>
              <a:t>O sistema deve permitir que um Engenheiro possa </a:t>
            </a:r>
            <a:r>
              <a:rPr lang="pt-BR" sz="1200" b="1" u="sng" dirty="0"/>
              <a:t>Remover Notificação</a:t>
            </a:r>
            <a:r>
              <a:rPr lang="pt-BR" sz="1200" b="0" dirty="0"/>
              <a:t>, desde que a mesma ainda não tenha sido aprovada por um Gestor.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pt-BR" sz="1200" b="0" dirty="0"/>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5</a:t>
            </a:fld>
            <a:endParaRPr lang="pt-BR" altLang="pt-BR"/>
          </a:p>
        </p:txBody>
      </p:sp>
    </p:spTree>
    <p:extLst>
      <p:ext uri="{BB962C8B-B14F-4D97-AF65-F5344CB8AC3E}">
        <p14:creationId xmlns:p14="http://schemas.microsoft.com/office/powerpoint/2010/main" val="1157144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Duração: 1’00”</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solidFill>
                  <a:schemeClr val="tx1">
                    <a:lumMod val="75000"/>
                    <a:lumOff val="25000"/>
                  </a:schemeClr>
                </a:solidFill>
                <a:latin typeface="Calibri" pitchFamily="34" charset="0"/>
              </a:rPr>
              <a:t>Apresentação dos principais requisitos não funcionais com explicação oral.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0" dirty="0">
              <a:solidFill>
                <a:schemeClr val="tx1">
                  <a:lumMod val="75000"/>
                  <a:lumOff val="25000"/>
                </a:schemeClr>
              </a:solidFill>
              <a:latin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0" dirty="0">
                <a:solidFill>
                  <a:schemeClr val="tx1">
                    <a:lumMod val="75000"/>
                    <a:lumOff val="25000"/>
                  </a:schemeClr>
                </a:solidFill>
                <a:latin typeface="Calibri" pitchFamily="34" charset="0"/>
              </a:rPr>
              <a:t>Na PoC foi verificado se os módulos do sistema estão atendendo todas as necessidades do usuário relacionado aos requisitos de qualidade, afim de minimizar riscos e maximizar ganhos de produtividade na sequência do projeto. Três requitos não funcionais foram validados.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0" dirty="0">
              <a:solidFill>
                <a:schemeClr val="tx1">
                  <a:lumMod val="75000"/>
                  <a:lumOff val="25000"/>
                </a:schemeClr>
              </a:solidFill>
              <a:latin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solidFill>
                  <a:schemeClr val="tx1">
                    <a:lumMod val="75000"/>
                    <a:lumOff val="25000"/>
                  </a:schemeClr>
                </a:solidFill>
                <a:latin typeface="Calibri" pitchFamily="34" charset="0"/>
              </a:rPr>
              <a:t>Segurança</a:t>
            </a:r>
            <a:r>
              <a:rPr lang="pt-BR" sz="1200" b="0" dirty="0">
                <a:solidFill>
                  <a:schemeClr val="tx1">
                    <a:lumMod val="75000"/>
                    <a:lumOff val="25000"/>
                  </a:schemeClr>
                </a:solidFill>
                <a:latin typeface="Calibri" pitchFamily="34" charset="0"/>
              </a:rPr>
              <a:t>: este requisito não funcional foi escolhido devido à necessidade e preocupação em manter os dados seguros.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0" dirty="0">
              <a:solidFill>
                <a:schemeClr val="tx1">
                  <a:lumMod val="75000"/>
                  <a:lumOff val="25000"/>
                </a:schemeClr>
              </a:solidFill>
              <a:latin typeface="Calibri" pitchFamily="34" charset="0"/>
            </a:endParaRPr>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6</a:t>
            </a:fld>
            <a:endParaRPr lang="pt-BR" altLang="pt-BR"/>
          </a:p>
        </p:txBody>
      </p:sp>
    </p:spTree>
    <p:extLst>
      <p:ext uri="{BB962C8B-B14F-4D97-AF65-F5344CB8AC3E}">
        <p14:creationId xmlns:p14="http://schemas.microsoft.com/office/powerpoint/2010/main" val="143506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Duração: 1’00”</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solidFill>
                  <a:schemeClr val="tx1">
                    <a:lumMod val="75000"/>
                    <a:lumOff val="25000"/>
                  </a:schemeClr>
                </a:solidFill>
                <a:latin typeface="Calibri" pitchFamily="34" charset="0"/>
              </a:rPr>
              <a:t>Apresentação dos principais requisitos não funcionais com explicação oral.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0" dirty="0">
              <a:solidFill>
                <a:schemeClr val="tx1">
                  <a:lumMod val="75000"/>
                  <a:lumOff val="25000"/>
                </a:schemeClr>
              </a:solidFill>
              <a:latin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solidFill>
                  <a:schemeClr val="tx1">
                    <a:lumMod val="75000"/>
                    <a:lumOff val="25000"/>
                  </a:schemeClr>
                </a:solidFill>
                <a:latin typeface="Calibri" pitchFamily="34" charset="0"/>
              </a:rPr>
              <a:t>Usabilidade</a:t>
            </a:r>
            <a:r>
              <a:rPr lang="pt-BR" sz="1200" b="0" dirty="0">
                <a:solidFill>
                  <a:schemeClr val="tx1">
                    <a:lumMod val="75000"/>
                    <a:lumOff val="25000"/>
                  </a:schemeClr>
                </a:solidFill>
                <a:latin typeface="Calibri" pitchFamily="34" charset="0"/>
              </a:rPr>
              <a:t>: esse requisito não funcional foi escolhido devido a importância em manter um sistema com boa usabilidade, e que possa garantir uma navegação simples e objetiva.</a:t>
            </a:r>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7</a:t>
            </a:fld>
            <a:endParaRPr lang="pt-BR" altLang="pt-BR"/>
          </a:p>
        </p:txBody>
      </p:sp>
    </p:spTree>
    <p:extLst>
      <p:ext uri="{BB962C8B-B14F-4D97-AF65-F5344CB8AC3E}">
        <p14:creationId xmlns:p14="http://schemas.microsoft.com/office/powerpoint/2010/main" val="1681538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Duração: 1’00”</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solidFill>
                  <a:schemeClr val="tx1">
                    <a:lumMod val="75000"/>
                    <a:lumOff val="25000"/>
                  </a:schemeClr>
                </a:solidFill>
                <a:latin typeface="Calibri" pitchFamily="34" charset="0"/>
              </a:rPr>
              <a:t>Apresentação dos principais requisitos não funcionais com explicação oral.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0" dirty="0">
              <a:solidFill>
                <a:schemeClr val="tx1">
                  <a:lumMod val="75000"/>
                  <a:lumOff val="25000"/>
                </a:schemeClr>
              </a:solidFill>
              <a:latin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solidFill>
                  <a:schemeClr val="tx1">
                    <a:lumMod val="75000"/>
                    <a:lumOff val="25000"/>
                  </a:schemeClr>
                </a:solidFill>
                <a:latin typeface="Calibri" pitchFamily="34" charset="0"/>
              </a:rPr>
              <a:t>Acessibilidade</a:t>
            </a:r>
            <a:r>
              <a:rPr lang="pt-BR" sz="1200" b="0" dirty="0">
                <a:solidFill>
                  <a:schemeClr val="tx1">
                    <a:lumMod val="75000"/>
                    <a:lumOff val="25000"/>
                  </a:schemeClr>
                </a:solidFill>
                <a:latin typeface="Calibri" pitchFamily="34" charset="0"/>
              </a:rPr>
              <a:t>: esse requisito não funcional foi escolhido para garantir que o sistema atenda todas as exigências arquiteturais de um sistema responsivo que se adapte à diferentes dispositivos, como celulares tablets e desktops.</a:t>
            </a:r>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8</a:t>
            </a:fld>
            <a:endParaRPr lang="pt-BR" altLang="pt-BR"/>
          </a:p>
        </p:txBody>
      </p:sp>
    </p:spTree>
    <p:extLst>
      <p:ext uri="{BB962C8B-B14F-4D97-AF65-F5344CB8AC3E}">
        <p14:creationId xmlns:p14="http://schemas.microsoft.com/office/powerpoint/2010/main" val="1392507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Duração: 0’30”</a:t>
            </a:r>
          </a:p>
          <a:p>
            <a:r>
              <a:rPr lang="pt-BR" sz="1200" b="1" dirty="0">
                <a:solidFill>
                  <a:schemeClr val="tx1">
                    <a:lumMod val="75000"/>
                    <a:lumOff val="25000"/>
                  </a:schemeClr>
                </a:solidFill>
                <a:latin typeface="Calibri" pitchFamily="34" charset="0"/>
              </a:rPr>
              <a:t>Apresentação das retrições de projeto que limitam o projeto da arquitetura.</a:t>
            </a:r>
            <a:endParaRPr lang="pt-BR" dirty="0"/>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9</a:t>
            </a:fld>
            <a:endParaRPr lang="pt-BR" altLang="pt-BR"/>
          </a:p>
        </p:txBody>
      </p:sp>
    </p:spTree>
    <p:extLst>
      <p:ext uri="{BB962C8B-B14F-4D97-AF65-F5344CB8AC3E}">
        <p14:creationId xmlns:p14="http://schemas.microsoft.com/office/powerpoint/2010/main" val="2161230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Duração: 1’00”</a:t>
            </a: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solidFill>
                  <a:schemeClr val="tx1">
                    <a:lumMod val="75000"/>
                    <a:lumOff val="25000"/>
                  </a:schemeClr>
                </a:solidFill>
                <a:latin typeface="Calibri" pitchFamily="34" charset="0"/>
              </a:rPr>
              <a:t>Apresentação dos mecanismos arquiteturais.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1" dirty="0">
              <a:solidFill>
                <a:schemeClr val="tx1">
                  <a:lumMod val="75000"/>
                  <a:lumOff val="25000"/>
                </a:schemeClr>
              </a:solidFill>
              <a:latin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dirty="0">
                <a:solidFill>
                  <a:schemeClr val="tx1">
                    <a:lumMod val="75000"/>
                    <a:lumOff val="25000"/>
                  </a:schemeClr>
                </a:solidFill>
                <a:latin typeface="Calibri" pitchFamily="34" charset="0"/>
              </a:rPr>
              <a:t>Análise: </a:t>
            </a:r>
            <a:r>
              <a:rPr lang="pt-BR" b="0" i="0" dirty="0">
                <a:solidFill>
                  <a:srgbClr val="000000"/>
                </a:solidFill>
                <a:effectLst/>
                <a:latin typeface="arial" panose="020B0604020202020204" pitchFamily="34" charset="0"/>
              </a:rPr>
              <a:t>Uma solução conceitual para um problema técnico comum.</a:t>
            </a:r>
            <a:r>
              <a:rPr lang="pt-BR" sz="1200" b="1" i="0" dirty="0">
                <a:solidFill>
                  <a:schemeClr val="tx1">
                    <a:lumMod val="75000"/>
                    <a:lumOff val="25000"/>
                  </a:schemeClr>
                </a:solidFill>
                <a:effectLst/>
                <a:latin typeface="Calibri" pitchFamily="34" charset="0"/>
              </a:rPr>
              <a:t> </a:t>
            </a:r>
            <a:r>
              <a:rPr lang="pt-BR" b="0" i="0" dirty="0">
                <a:solidFill>
                  <a:srgbClr val="000000"/>
                </a:solidFill>
                <a:effectLst/>
                <a:latin typeface="arial" panose="020B0604020202020204" pitchFamily="34" charset="0"/>
              </a:rPr>
              <a:t> A finalidade desta categoria é simplesmente identificar a necessidade de projetar e implementar um mecanismo arquitetural, e para capturar atributos básicos para esse mecanismo.</a:t>
            </a:r>
            <a:endParaRPr lang="pt-BR" sz="1200" b="1" i="0" dirty="0">
              <a:solidFill>
                <a:schemeClr val="tx1">
                  <a:lumMod val="75000"/>
                  <a:lumOff val="25000"/>
                </a:schemeClr>
              </a:solidFill>
              <a:effectLst/>
              <a:latin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BR" b="0" i="0" dirty="0">
                <a:solidFill>
                  <a:srgbClr val="000000"/>
                </a:solidFill>
                <a:effectLst/>
                <a:latin typeface="arial" panose="020B0604020202020204" pitchFamily="34" charset="0"/>
              </a:rPr>
              <a:t>Por exemplo, a persistência é uma solução abstrata para o requisito comum de armazenamento de dados.</a:t>
            </a:r>
            <a:endParaRPr lang="pt-BR" sz="1200" b="1" i="0" dirty="0">
              <a:solidFill>
                <a:schemeClr val="tx1">
                  <a:lumMod val="75000"/>
                  <a:lumOff val="25000"/>
                </a:schemeClr>
              </a:solidFill>
              <a:effectLst/>
              <a:latin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1" i="0" dirty="0">
              <a:solidFill>
                <a:schemeClr val="tx1">
                  <a:lumMod val="75000"/>
                  <a:lumOff val="25000"/>
                </a:schemeClr>
              </a:solidFill>
              <a:effectLst/>
              <a:latin typeface="Calibri"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i="0" dirty="0">
                <a:solidFill>
                  <a:schemeClr val="tx1">
                    <a:lumMod val="75000"/>
                    <a:lumOff val="25000"/>
                  </a:schemeClr>
                </a:solidFill>
                <a:effectLst/>
                <a:latin typeface="Calibri" pitchFamily="34" charset="0"/>
              </a:rPr>
              <a:t>Design: </a:t>
            </a:r>
            <a:r>
              <a:rPr lang="pt-BR" b="0" i="0" dirty="0">
                <a:solidFill>
                  <a:srgbClr val="000000"/>
                </a:solidFill>
                <a:effectLst/>
                <a:latin typeface="arial" panose="020B0604020202020204" pitchFamily="34" charset="0"/>
              </a:rPr>
              <a:t>Refinado de um mecanismo de análise em uma tecnologia concreta (por exemplo, um RDBMS). A finalidade desta categoria é guiar a seleção precisa do produto ou da tecnologia.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pt-BR" sz="1200"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pt-BR" sz="1200" b="1" i="0" dirty="0">
                <a:solidFill>
                  <a:srgbClr val="000000"/>
                </a:solidFill>
                <a:effectLst/>
                <a:latin typeface="arial" panose="020B0604020202020204" pitchFamily="34" charset="0"/>
              </a:rPr>
              <a:t>Implementação</a:t>
            </a:r>
            <a:r>
              <a:rPr lang="pt-BR" sz="1200" b="0" i="0" dirty="0">
                <a:solidFill>
                  <a:srgbClr val="000000"/>
                </a:solidFill>
                <a:effectLst/>
                <a:latin typeface="arial" panose="020B0604020202020204" pitchFamily="34" charset="0"/>
              </a:rPr>
              <a:t>: </a:t>
            </a:r>
            <a:r>
              <a:rPr lang="pt-BR" sz="1800" dirty="0">
                <a:effectLst/>
                <a:latin typeface="arial" panose="020B0604020202020204" pitchFamily="34" charset="0"/>
              </a:rPr>
              <a:t>Um refinamento adicional de um mecanismo de design em uma especificação para o software. Isto pode ser apresentado como um padrão de design ou código de exemplo.</a:t>
            </a:r>
          </a:p>
        </p:txBody>
      </p:sp>
      <p:sp>
        <p:nvSpPr>
          <p:cNvPr id="4" name="Slide Number Placeholder 3"/>
          <p:cNvSpPr>
            <a:spLocks noGrp="1"/>
          </p:cNvSpPr>
          <p:nvPr>
            <p:ph type="sldNum" sz="quarter" idx="5"/>
          </p:nvPr>
        </p:nvSpPr>
        <p:spPr/>
        <p:txBody>
          <a:bodyPr/>
          <a:lstStyle/>
          <a:p>
            <a:fld id="{7661ABDA-FE35-9645-8C6E-5084AF5A7E1E}" type="slidenum">
              <a:rPr lang="pt-BR" altLang="pt-BR" smtClean="0"/>
              <a:pPr/>
              <a:t>10</a:t>
            </a:fld>
            <a:endParaRPr lang="pt-BR" altLang="pt-BR"/>
          </a:p>
        </p:txBody>
      </p:sp>
    </p:spTree>
    <p:extLst>
      <p:ext uri="{BB962C8B-B14F-4D97-AF65-F5344CB8AC3E}">
        <p14:creationId xmlns:p14="http://schemas.microsoft.com/office/powerpoint/2010/main" val="2069807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25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901624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016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146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5199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39" r:id="rId1"/>
    <p:sldLayoutId id="2147483840" r:id="rId2"/>
  </p:sldLayoutIdLst>
  <p:txStyles>
    <p:titleStyle>
      <a:lvl1pPr algn="l" rtl="0" eaLnBrk="0" fontAlgn="base" hangingPunct="0">
        <a:spcBef>
          <a:spcPct val="0"/>
        </a:spcBef>
        <a:spcAft>
          <a:spcPct val="0"/>
        </a:spcAft>
        <a:defRPr sz="3200">
          <a:solidFill>
            <a:srgbClr val="4D4D4D"/>
          </a:solidFill>
          <a:latin typeface="+mj-lt"/>
          <a:ea typeface="+mj-ea"/>
          <a:cs typeface="+mj-cs"/>
        </a:defRPr>
      </a:lvl1pPr>
      <a:lvl2pPr algn="l" rtl="0" eaLnBrk="0" fontAlgn="base" hangingPunct="0">
        <a:spcBef>
          <a:spcPct val="0"/>
        </a:spcBef>
        <a:spcAft>
          <a:spcPct val="0"/>
        </a:spcAft>
        <a:defRPr sz="3200">
          <a:solidFill>
            <a:srgbClr val="4D4D4D"/>
          </a:solidFill>
          <a:latin typeface="Futura Hv BT" pitchFamily="34" charset="0"/>
        </a:defRPr>
      </a:lvl2pPr>
      <a:lvl3pPr algn="l" rtl="0" eaLnBrk="0" fontAlgn="base" hangingPunct="0">
        <a:spcBef>
          <a:spcPct val="0"/>
        </a:spcBef>
        <a:spcAft>
          <a:spcPct val="0"/>
        </a:spcAft>
        <a:defRPr sz="3200">
          <a:solidFill>
            <a:srgbClr val="4D4D4D"/>
          </a:solidFill>
          <a:latin typeface="Futura Hv BT" pitchFamily="34" charset="0"/>
        </a:defRPr>
      </a:lvl3pPr>
      <a:lvl4pPr algn="l" rtl="0" eaLnBrk="0" fontAlgn="base" hangingPunct="0">
        <a:spcBef>
          <a:spcPct val="0"/>
        </a:spcBef>
        <a:spcAft>
          <a:spcPct val="0"/>
        </a:spcAft>
        <a:defRPr sz="3200">
          <a:solidFill>
            <a:srgbClr val="4D4D4D"/>
          </a:solidFill>
          <a:latin typeface="Futura Hv BT" pitchFamily="34" charset="0"/>
        </a:defRPr>
      </a:lvl4pPr>
      <a:lvl5pPr algn="l" rtl="0" eaLnBrk="0" fontAlgn="base" hangingPunct="0">
        <a:spcBef>
          <a:spcPct val="0"/>
        </a:spcBef>
        <a:spcAft>
          <a:spcPct val="0"/>
        </a:spcAft>
        <a:defRPr sz="3200">
          <a:solidFill>
            <a:srgbClr val="4D4D4D"/>
          </a:solidFill>
          <a:latin typeface="Futura Hv BT" pitchFamily="34" charset="0"/>
        </a:defRPr>
      </a:lvl5pPr>
      <a:lvl6pPr marL="457200" algn="l" rtl="0" fontAlgn="base">
        <a:spcBef>
          <a:spcPct val="0"/>
        </a:spcBef>
        <a:spcAft>
          <a:spcPct val="0"/>
        </a:spcAft>
        <a:defRPr sz="3200">
          <a:solidFill>
            <a:srgbClr val="4D4D4D"/>
          </a:solidFill>
          <a:latin typeface="Futura Hv BT" pitchFamily="34" charset="0"/>
        </a:defRPr>
      </a:lvl6pPr>
      <a:lvl7pPr marL="914400" algn="l" rtl="0" fontAlgn="base">
        <a:spcBef>
          <a:spcPct val="0"/>
        </a:spcBef>
        <a:spcAft>
          <a:spcPct val="0"/>
        </a:spcAft>
        <a:defRPr sz="3200">
          <a:solidFill>
            <a:srgbClr val="4D4D4D"/>
          </a:solidFill>
          <a:latin typeface="Futura Hv BT" pitchFamily="34" charset="0"/>
        </a:defRPr>
      </a:lvl7pPr>
      <a:lvl8pPr marL="1371600" algn="l" rtl="0" fontAlgn="base">
        <a:spcBef>
          <a:spcPct val="0"/>
        </a:spcBef>
        <a:spcAft>
          <a:spcPct val="0"/>
        </a:spcAft>
        <a:defRPr sz="3200">
          <a:solidFill>
            <a:srgbClr val="4D4D4D"/>
          </a:solidFill>
          <a:latin typeface="Futura Hv BT" pitchFamily="34" charset="0"/>
        </a:defRPr>
      </a:lvl8pPr>
      <a:lvl9pPr marL="1828800" algn="l" rtl="0" fontAlgn="base">
        <a:spcBef>
          <a:spcPct val="0"/>
        </a:spcBef>
        <a:spcAft>
          <a:spcPct val="0"/>
        </a:spcAft>
        <a:defRPr sz="3200">
          <a:solidFill>
            <a:srgbClr val="4D4D4D"/>
          </a:solidFill>
          <a:latin typeface="Futura Hv BT" pitchFamily="34" charset="0"/>
        </a:defRPr>
      </a:lvl9pPr>
    </p:titleStyle>
    <p:bodyStyle>
      <a:lvl1pPr marL="268288" indent="-268288" algn="l" rtl="0" eaLnBrk="0" fontAlgn="base" hangingPunct="0">
        <a:spcBef>
          <a:spcPct val="100000"/>
        </a:spcBef>
        <a:spcAft>
          <a:spcPct val="0"/>
        </a:spcAft>
        <a:buSzPct val="90000"/>
        <a:buChar char="•"/>
        <a:defRPr sz="2200">
          <a:solidFill>
            <a:schemeClr val="tx1"/>
          </a:solidFill>
          <a:latin typeface="+mn-lt"/>
          <a:ea typeface="+mn-ea"/>
          <a:cs typeface="+mn-cs"/>
        </a:defRPr>
      </a:lvl1pPr>
      <a:lvl2pPr marL="712788" indent="-265113" algn="l" rtl="0" eaLnBrk="0" fontAlgn="base" hangingPunct="0">
        <a:spcBef>
          <a:spcPct val="50000"/>
        </a:spcBef>
        <a:spcAft>
          <a:spcPct val="20000"/>
        </a:spcAft>
        <a:buSzPct val="70000"/>
        <a:buFont typeface="Wingdings 3" charset="2"/>
        <a:buChar char=""/>
        <a:defRPr sz="2000">
          <a:solidFill>
            <a:schemeClr val="tx1"/>
          </a:solidFill>
          <a:latin typeface="+mn-lt"/>
        </a:defRPr>
      </a:lvl2pPr>
      <a:lvl3pPr marL="1169988" indent="-277813" algn="l" rtl="0" eaLnBrk="0" fontAlgn="base" hangingPunct="0">
        <a:spcBef>
          <a:spcPct val="20000"/>
        </a:spcBef>
        <a:spcAft>
          <a:spcPct val="0"/>
        </a:spcAft>
        <a:buFont typeface="Arial" charset="0"/>
        <a:buChar char="–"/>
        <a:defRPr>
          <a:solidFill>
            <a:schemeClr val="tx1"/>
          </a:solidFill>
          <a:latin typeface="+mn-lt"/>
        </a:defRPr>
      </a:lvl3pPr>
      <a:lvl4pPr marL="1519238" indent="-169863" algn="l" rtl="0" eaLnBrk="0" fontAlgn="base" hangingPunct="0">
        <a:spcBef>
          <a:spcPct val="20000"/>
        </a:spcBef>
        <a:spcAft>
          <a:spcPct val="0"/>
        </a:spcAft>
        <a:buSzPct val="65000"/>
        <a:buChar char="•"/>
        <a:defRPr sz="16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EurostileT" pitchFamily="34" charset="0"/>
        </a:defRPr>
      </a:lvl5pPr>
      <a:lvl6pPr marL="2514600" indent="-228600" algn="l" rtl="0" fontAlgn="base">
        <a:spcBef>
          <a:spcPct val="20000"/>
        </a:spcBef>
        <a:spcAft>
          <a:spcPct val="0"/>
        </a:spcAft>
        <a:buChar char="»"/>
        <a:defRPr sz="2000">
          <a:solidFill>
            <a:schemeClr val="tx1"/>
          </a:solidFill>
          <a:latin typeface="EurostileT" pitchFamily="34" charset="0"/>
        </a:defRPr>
      </a:lvl6pPr>
      <a:lvl7pPr marL="2971800" indent="-228600" algn="l" rtl="0" fontAlgn="base">
        <a:spcBef>
          <a:spcPct val="20000"/>
        </a:spcBef>
        <a:spcAft>
          <a:spcPct val="0"/>
        </a:spcAft>
        <a:buChar char="»"/>
        <a:defRPr sz="2000">
          <a:solidFill>
            <a:schemeClr val="tx1"/>
          </a:solidFill>
          <a:latin typeface="EurostileT" pitchFamily="34" charset="0"/>
        </a:defRPr>
      </a:lvl7pPr>
      <a:lvl8pPr marL="3429000" indent="-228600" algn="l" rtl="0" fontAlgn="base">
        <a:spcBef>
          <a:spcPct val="20000"/>
        </a:spcBef>
        <a:spcAft>
          <a:spcPct val="0"/>
        </a:spcAft>
        <a:buChar char="»"/>
        <a:defRPr sz="2000">
          <a:solidFill>
            <a:schemeClr val="tx1"/>
          </a:solidFill>
          <a:latin typeface="EurostileT" pitchFamily="34" charset="0"/>
        </a:defRPr>
      </a:lvl8pPr>
      <a:lvl9pPr marL="3886200" indent="-228600" algn="l" rtl="0" fontAlgn="base">
        <a:spcBef>
          <a:spcPct val="20000"/>
        </a:spcBef>
        <a:spcAft>
          <a:spcPct val="0"/>
        </a:spcAft>
        <a:buChar char="»"/>
        <a:defRPr sz="2000">
          <a:solidFill>
            <a:schemeClr val="tx1"/>
          </a:solidFill>
          <a:latin typeface="EurostileT" pitchFamily="34"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CaixaDeTexto 1"/>
          <p:cNvSpPr txBox="1">
            <a:spLocks noChangeArrowheads="1"/>
          </p:cNvSpPr>
          <p:nvPr/>
        </p:nvSpPr>
        <p:spPr bwMode="auto">
          <a:xfrm>
            <a:off x="0" y="4598988"/>
            <a:ext cx="9144000" cy="1246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solidFill>
                  <a:srgbClr val="314B4D"/>
                </a:solidFill>
                <a:latin typeface="Calibri" charset="0"/>
                <a:ea typeface="Calibri" charset="0"/>
                <a:cs typeface="Calibri" charset="0"/>
              </a:rPr>
              <a:t>Autor: Alessandro Vasconcelos de Oliveira</a:t>
            </a:r>
          </a:p>
          <a:p>
            <a:pPr eaLnBrk="1" hangingPunct="1"/>
            <a:endParaRPr lang="pt-BR" altLang="pt-BR" sz="2500" b="1" dirty="0">
              <a:solidFill>
                <a:srgbClr val="314B4D"/>
              </a:solidFill>
              <a:latin typeface="Calibri" charset="0"/>
              <a:ea typeface="Calibri" charset="0"/>
              <a:cs typeface="Calibri" charset="0"/>
            </a:endParaRPr>
          </a:p>
          <a:p>
            <a:pPr eaLnBrk="1" hangingPunct="1"/>
            <a:r>
              <a:rPr lang="pt-BR" altLang="pt-BR" sz="2500" b="1" dirty="0">
                <a:solidFill>
                  <a:srgbClr val="314B4D"/>
                </a:solidFill>
                <a:latin typeface="Calibri" charset="0"/>
                <a:ea typeface="Calibri" charset="0"/>
                <a:cs typeface="Calibri" charset="0"/>
              </a:rPr>
              <a:t>Orientador: Dr. Pedro Alves de Oliveira</a:t>
            </a:r>
          </a:p>
        </p:txBody>
      </p:sp>
      <p:sp>
        <p:nvSpPr>
          <p:cNvPr id="4" name="Retângulo de cantos arredondados 3"/>
          <p:cNvSpPr/>
          <p:nvPr/>
        </p:nvSpPr>
        <p:spPr>
          <a:xfrm>
            <a:off x="997528" y="1805049"/>
            <a:ext cx="7065818" cy="2588821"/>
          </a:xfrm>
          <a:prstGeom prst="roundRect">
            <a:avLst/>
          </a:prstGeom>
          <a:gradFill flip="none" rotWithShape="1">
            <a:gsLst>
              <a:gs pos="0">
                <a:schemeClr val="accent1">
                  <a:shade val="30000"/>
                  <a:satMod val="115000"/>
                </a:schemeClr>
              </a:gs>
              <a:gs pos="9000">
                <a:schemeClr val="accent1">
                  <a:shade val="67500"/>
                  <a:satMod val="115000"/>
                </a:schemeClr>
              </a:gs>
              <a:gs pos="100000">
                <a:schemeClr val="accent1">
                  <a:shade val="100000"/>
                  <a:satMod val="115000"/>
                </a:schemeClr>
              </a:gs>
            </a:gsLst>
            <a:lin ang="16200000" scaled="1"/>
            <a:tileRect/>
          </a:gra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3400" b="1" dirty="0">
                <a:solidFill>
                  <a:srgbClr val="314B4D"/>
                </a:solidFill>
                <a:latin typeface="Calibri" pitchFamily="34" charset="0"/>
                <a:cs typeface="Calibri" pitchFamily="34" charset="0"/>
              </a:rPr>
              <a:t>Sistema de Gestão da Qualidade para Ramo Automotivo</a:t>
            </a:r>
          </a:p>
          <a:p>
            <a:pPr algn="ctr">
              <a:defRPr/>
            </a:pPr>
            <a:endParaRPr lang="pt-B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3075" name="CaixaDeTexto 2"/>
          <p:cNvSpPr txBox="1">
            <a:spLocks noChangeArrowheads="1"/>
          </p:cNvSpPr>
          <p:nvPr/>
        </p:nvSpPr>
        <p:spPr bwMode="auto">
          <a:xfrm>
            <a:off x="206375" y="1100138"/>
            <a:ext cx="8736013"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Mecanismos arquiteturais</a:t>
            </a:r>
          </a:p>
        </p:txBody>
      </p:sp>
      <p:sp>
        <p:nvSpPr>
          <p:cNvPr id="9" name="Rectangle 3"/>
          <p:cNvSpPr>
            <a:spLocks noChangeArrowheads="1"/>
          </p:cNvSpPr>
          <p:nvPr/>
        </p:nvSpPr>
        <p:spPr bwMode="auto">
          <a:xfrm>
            <a:off x="179388" y="1770063"/>
            <a:ext cx="8828087" cy="4119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nSpc>
                <a:spcPts val="2400"/>
              </a:lnSpc>
              <a:spcBef>
                <a:spcPts val="400"/>
              </a:spcBef>
              <a:spcAft>
                <a:spcPts val="1200"/>
              </a:spcAft>
              <a:defRPr/>
            </a:pPr>
            <a:r>
              <a:rPr lang="pt-BR" sz="2000" b="1" dirty="0">
                <a:solidFill>
                  <a:schemeClr val="tx1">
                    <a:lumMod val="75000"/>
                    <a:lumOff val="25000"/>
                  </a:schemeClr>
                </a:solidFill>
                <a:latin typeface="Calibri" pitchFamily="34" charset="0"/>
              </a:rPr>
              <a:t> </a:t>
            </a:r>
          </a:p>
        </p:txBody>
      </p:sp>
      <p:sp>
        <p:nvSpPr>
          <p:cNvPr id="3077"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graphicFrame>
        <p:nvGraphicFramePr>
          <p:cNvPr id="3" name="Table 2">
            <a:extLst>
              <a:ext uri="{FF2B5EF4-FFF2-40B4-BE49-F238E27FC236}">
                <a16:creationId xmlns:a16="http://schemas.microsoft.com/office/drawing/2014/main" id="{4E455541-EE2F-49E3-BDFE-2969AB7CA7F0}"/>
              </a:ext>
            </a:extLst>
          </p:cNvPr>
          <p:cNvGraphicFramePr>
            <a:graphicFrameLocks noGrp="1"/>
          </p:cNvGraphicFramePr>
          <p:nvPr>
            <p:extLst>
              <p:ext uri="{D42A27DB-BD31-4B8C-83A1-F6EECF244321}">
                <p14:modId xmlns:p14="http://schemas.microsoft.com/office/powerpoint/2010/main" val="1024102601"/>
              </p:ext>
            </p:extLst>
          </p:nvPr>
        </p:nvGraphicFramePr>
        <p:xfrm>
          <a:off x="136525" y="1681479"/>
          <a:ext cx="8870949" cy="4318533"/>
        </p:xfrm>
        <a:graphic>
          <a:graphicData uri="http://schemas.openxmlformats.org/drawingml/2006/table">
            <a:tbl>
              <a:tblPr firstRow="1" bandRow="1">
                <a:tableStyleId>{5C22544A-7EE6-4342-B048-85BDC9FD1C3A}</a:tableStyleId>
              </a:tblPr>
              <a:tblGrid>
                <a:gridCol w="2720975">
                  <a:extLst>
                    <a:ext uri="{9D8B030D-6E8A-4147-A177-3AD203B41FA5}">
                      <a16:colId xmlns:a16="http://schemas.microsoft.com/office/drawing/2014/main" val="3775656818"/>
                    </a:ext>
                  </a:extLst>
                </a:gridCol>
                <a:gridCol w="3573780">
                  <a:extLst>
                    <a:ext uri="{9D8B030D-6E8A-4147-A177-3AD203B41FA5}">
                      <a16:colId xmlns:a16="http://schemas.microsoft.com/office/drawing/2014/main" val="2586118957"/>
                    </a:ext>
                  </a:extLst>
                </a:gridCol>
                <a:gridCol w="2576194">
                  <a:extLst>
                    <a:ext uri="{9D8B030D-6E8A-4147-A177-3AD203B41FA5}">
                      <a16:colId xmlns:a16="http://schemas.microsoft.com/office/drawing/2014/main" val="4200119432"/>
                    </a:ext>
                  </a:extLst>
                </a:gridCol>
              </a:tblGrid>
              <a:tr h="188018">
                <a:tc>
                  <a:txBody>
                    <a:bodyPr/>
                    <a:lstStyle/>
                    <a:p>
                      <a:pPr>
                        <a:lnSpc>
                          <a:spcPct val="150000"/>
                        </a:lnSpc>
                        <a:spcAft>
                          <a:spcPts val="0"/>
                        </a:spcAft>
                      </a:pPr>
                      <a:r>
                        <a:rPr lang="pt-BR" sz="1000" dirty="0">
                          <a:solidFill>
                            <a:schemeClr val="tx1"/>
                          </a:solidFill>
                          <a:effectLst/>
                        </a:rPr>
                        <a:t>Mecanismo de Análise</a:t>
                      </a:r>
                      <a:endParaRPr lang="pt-BR"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dirty="0">
                          <a:solidFill>
                            <a:schemeClr val="tx1"/>
                          </a:solidFill>
                          <a:effectLst/>
                        </a:rPr>
                        <a:t>Mecanismo de Design</a:t>
                      </a:r>
                      <a:endParaRPr lang="pt-BR"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dirty="0">
                          <a:solidFill>
                            <a:schemeClr val="tx1"/>
                          </a:solidFill>
                          <a:effectLst/>
                        </a:rPr>
                        <a:t>Mecanismo de Implementação</a:t>
                      </a:r>
                      <a:endParaRPr lang="pt-BR"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1381796888"/>
                  </a:ext>
                </a:extLst>
              </a:tr>
              <a:tr h="398681">
                <a:tc>
                  <a:txBody>
                    <a:bodyPr/>
                    <a:lstStyle/>
                    <a:p>
                      <a:pPr>
                        <a:lnSpc>
                          <a:spcPct val="150000"/>
                        </a:lnSpc>
                        <a:spcAft>
                          <a:spcPts val="0"/>
                        </a:spcAft>
                      </a:pPr>
                      <a:r>
                        <a:rPr lang="pt-BR" sz="1000" dirty="0">
                          <a:effectLst/>
                        </a:rPr>
                        <a:t>Integração com outros módulos e/ou sistemas</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Interfaces utilizando JSON</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en-US" sz="1000" dirty="0">
                          <a:effectLst/>
                        </a:rPr>
                        <a:t>ASP.NET Web API</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1768995948"/>
                  </a:ext>
                </a:extLst>
              </a:tr>
              <a:tr h="398681">
                <a:tc>
                  <a:txBody>
                    <a:bodyPr/>
                    <a:lstStyle/>
                    <a:p>
                      <a:pPr>
                        <a:lnSpc>
                          <a:spcPct val="150000"/>
                        </a:lnSpc>
                        <a:spcAft>
                          <a:spcPts val="0"/>
                        </a:spcAft>
                      </a:pPr>
                      <a:r>
                        <a:rPr lang="pt-BR" sz="1000">
                          <a:effectLst/>
                        </a:rPr>
                        <a:t>Front-end</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Interface de interação do usuário com o sistema</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Angular, Bootstrap e PowerBI</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433171202"/>
                  </a:ext>
                </a:extLst>
              </a:tr>
              <a:tr h="251504">
                <a:tc>
                  <a:txBody>
                    <a:bodyPr/>
                    <a:lstStyle/>
                    <a:p>
                      <a:pPr>
                        <a:lnSpc>
                          <a:spcPct val="150000"/>
                        </a:lnSpc>
                        <a:spcAft>
                          <a:spcPts val="0"/>
                        </a:spcAft>
                      </a:pPr>
                      <a:r>
                        <a:rPr lang="pt-BR" sz="1000" dirty="0">
                          <a:effectLst/>
                        </a:rPr>
                        <a:t>Back-end</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APIs REST de serviços</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en-US" sz="1000">
                          <a:effectLst/>
                        </a:rPr>
                        <a:t>ASP.NET Web API e .NET Framework Core</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4024217502"/>
                  </a:ext>
                </a:extLst>
              </a:tr>
              <a:tr h="251504">
                <a:tc>
                  <a:txBody>
                    <a:bodyPr/>
                    <a:lstStyle/>
                    <a:p>
                      <a:pPr>
                        <a:lnSpc>
                          <a:spcPct val="150000"/>
                        </a:lnSpc>
                        <a:spcAft>
                          <a:spcPts val="0"/>
                        </a:spcAft>
                      </a:pPr>
                      <a:r>
                        <a:rPr lang="pt-BR" sz="1000">
                          <a:effectLst/>
                        </a:rPr>
                        <a:t>Versionamento</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Versionamento do código-fonte da aplicação</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Git</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1393096183"/>
                  </a:ext>
                </a:extLst>
              </a:tr>
              <a:tr h="251504">
                <a:tc>
                  <a:txBody>
                    <a:bodyPr/>
                    <a:lstStyle/>
                    <a:p>
                      <a:pPr>
                        <a:lnSpc>
                          <a:spcPct val="150000"/>
                        </a:lnSpc>
                        <a:spcAft>
                          <a:spcPts val="0"/>
                        </a:spcAft>
                      </a:pPr>
                      <a:r>
                        <a:rPr lang="pt-BR" sz="1000">
                          <a:effectLst/>
                        </a:rPr>
                        <a:t>Repositório de código</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Repositório do código-fonte da aplicação</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GitHub</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1200916412"/>
                  </a:ext>
                </a:extLst>
              </a:tr>
              <a:tr h="188018">
                <a:tc>
                  <a:txBody>
                    <a:bodyPr/>
                    <a:lstStyle/>
                    <a:p>
                      <a:pPr>
                        <a:lnSpc>
                          <a:spcPct val="150000"/>
                        </a:lnSpc>
                        <a:spcAft>
                          <a:spcPts val="0"/>
                        </a:spcAft>
                      </a:pPr>
                      <a:r>
                        <a:rPr lang="pt-BR" sz="1000" dirty="0">
                          <a:effectLst/>
                        </a:rPr>
                        <a:t>Log</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dirty="0">
                          <a:effectLst/>
                        </a:rPr>
                        <a:t>Framework de Log</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dirty="0">
                          <a:effectLst/>
                        </a:rPr>
                        <a:t>Log4net, Elmah.io</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1814073529"/>
                  </a:ext>
                </a:extLst>
              </a:tr>
              <a:tr h="398681">
                <a:tc>
                  <a:txBody>
                    <a:bodyPr/>
                    <a:lstStyle/>
                    <a:p>
                      <a:pPr>
                        <a:lnSpc>
                          <a:spcPct val="150000"/>
                        </a:lnSpc>
                        <a:spcAft>
                          <a:spcPts val="0"/>
                        </a:spcAft>
                      </a:pPr>
                      <a:r>
                        <a:rPr lang="pt-BR" sz="1000">
                          <a:effectLst/>
                        </a:rPr>
                        <a:t>Build</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Geração de artefatos para servidor e aplicação</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dirty="0">
                          <a:effectLst/>
                        </a:rPr>
                        <a:t>MSBuild e Nuget</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4292048804"/>
                  </a:ext>
                </a:extLst>
              </a:tr>
              <a:tr h="398681">
                <a:tc>
                  <a:txBody>
                    <a:bodyPr/>
                    <a:lstStyle/>
                    <a:p>
                      <a:pPr>
                        <a:lnSpc>
                          <a:spcPct val="150000"/>
                        </a:lnSpc>
                        <a:spcAft>
                          <a:spcPts val="0"/>
                        </a:spcAft>
                      </a:pPr>
                      <a:r>
                        <a:rPr lang="pt-BR" sz="1000" dirty="0">
                          <a:effectLst/>
                        </a:rPr>
                        <a:t>Deploy</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Deploy da aplicação no servidor e testes automatizados</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Azure DevOps</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4263842693"/>
                  </a:ext>
                </a:extLst>
              </a:tr>
              <a:tr h="188018">
                <a:tc>
                  <a:txBody>
                    <a:bodyPr/>
                    <a:lstStyle/>
                    <a:p>
                      <a:pPr>
                        <a:lnSpc>
                          <a:spcPct val="150000"/>
                        </a:lnSpc>
                        <a:spcAft>
                          <a:spcPts val="0"/>
                        </a:spcAft>
                      </a:pPr>
                      <a:r>
                        <a:rPr lang="pt-BR" sz="1000" dirty="0">
                          <a:effectLst/>
                        </a:rPr>
                        <a:t>CI/CD</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dirty="0">
                          <a:effectLst/>
                        </a:rPr>
                        <a:t>Pipeline de integração contínua e entrega contínua</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Azure DevOps</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2815996915"/>
                  </a:ext>
                </a:extLst>
              </a:tr>
              <a:tr h="251504">
                <a:tc>
                  <a:txBody>
                    <a:bodyPr/>
                    <a:lstStyle/>
                    <a:p>
                      <a:pPr>
                        <a:lnSpc>
                          <a:spcPct val="150000"/>
                        </a:lnSpc>
                        <a:spcAft>
                          <a:spcPts val="0"/>
                        </a:spcAft>
                      </a:pPr>
                      <a:r>
                        <a:rPr lang="pt-BR" sz="1000" dirty="0">
                          <a:effectLst/>
                        </a:rPr>
                        <a:t>Automação de testes</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Execução de testes unitários automatizados</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MSTest</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869869816"/>
                  </a:ext>
                </a:extLst>
              </a:tr>
              <a:tr h="398681">
                <a:tc>
                  <a:txBody>
                    <a:bodyPr/>
                    <a:lstStyle/>
                    <a:p>
                      <a:pPr>
                        <a:lnSpc>
                          <a:spcPct val="150000"/>
                        </a:lnSpc>
                        <a:spcAft>
                          <a:spcPts val="0"/>
                        </a:spcAft>
                      </a:pPr>
                      <a:r>
                        <a:rPr lang="pt-BR" sz="1000" dirty="0">
                          <a:effectLst/>
                        </a:rPr>
                        <a:t>Autenticação e Autorização</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Verificação de credenciais e tentativas de conexão</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AspNetCore Identity e JWT</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2957791520"/>
                  </a:ext>
                </a:extLst>
              </a:tr>
              <a:tr h="251504">
                <a:tc>
                  <a:txBody>
                    <a:bodyPr/>
                    <a:lstStyle/>
                    <a:p>
                      <a:pPr>
                        <a:lnSpc>
                          <a:spcPct val="150000"/>
                        </a:lnSpc>
                        <a:spcAft>
                          <a:spcPts val="0"/>
                        </a:spcAft>
                      </a:pPr>
                      <a:r>
                        <a:rPr lang="pt-BR" sz="1000">
                          <a:effectLst/>
                        </a:rPr>
                        <a:t>Persistência</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a:effectLst/>
                        </a:rPr>
                        <a:t>Banco de dados relacional e acesso a dados</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en-US" sz="1000">
                          <a:effectLst/>
                        </a:rPr>
                        <a:t>Azure SQL e Entity Framework Core</a:t>
                      </a:r>
                      <a:endParaRPr lang="pt-BR" sz="100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3313996595"/>
                  </a:ext>
                </a:extLst>
              </a:tr>
              <a:tr h="251504">
                <a:tc>
                  <a:txBody>
                    <a:bodyPr/>
                    <a:lstStyle/>
                    <a:p>
                      <a:pPr>
                        <a:lnSpc>
                          <a:spcPct val="150000"/>
                        </a:lnSpc>
                        <a:spcAft>
                          <a:spcPts val="0"/>
                        </a:spcAft>
                      </a:pPr>
                      <a:r>
                        <a:rPr lang="pt-BR" sz="1000" dirty="0">
                          <a:effectLst/>
                        </a:rPr>
                        <a:t>Alta disponibilidade</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dirty="0">
                          <a:effectLst/>
                        </a:rPr>
                        <a:t>Balanceamento de carga dos serviços</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dirty="0">
                          <a:effectLst/>
                        </a:rPr>
                        <a:t>Azure Kubernets</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1747297795"/>
                  </a:ext>
                </a:extLst>
              </a:tr>
              <a:tr h="188018">
                <a:tc>
                  <a:txBody>
                    <a:bodyPr/>
                    <a:lstStyle/>
                    <a:p>
                      <a:pPr>
                        <a:lnSpc>
                          <a:spcPct val="150000"/>
                        </a:lnSpc>
                        <a:spcAft>
                          <a:spcPts val="0"/>
                        </a:spcAft>
                      </a:pPr>
                      <a:r>
                        <a:rPr lang="pt-BR" sz="1000" dirty="0">
                          <a:effectLst/>
                        </a:rPr>
                        <a:t>Relatórios</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dirty="0">
                          <a:effectLst/>
                        </a:rPr>
                        <a:t>Gerador de relatórios</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tc>
                  <a:txBody>
                    <a:bodyPr/>
                    <a:lstStyle/>
                    <a:p>
                      <a:pPr>
                        <a:lnSpc>
                          <a:spcPct val="150000"/>
                        </a:lnSpc>
                        <a:spcAft>
                          <a:spcPts val="0"/>
                        </a:spcAft>
                      </a:pPr>
                      <a:r>
                        <a:rPr lang="pt-BR" sz="1000" dirty="0">
                          <a:effectLst/>
                        </a:rPr>
                        <a:t>Microsoft PowerBI</a:t>
                      </a:r>
                      <a:endParaRPr lang="pt-B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0096" marR="40096" marT="0" marB="0" anchor="ctr"/>
                </a:tc>
                <a:extLst>
                  <a:ext uri="{0D108BD9-81ED-4DB2-BD59-A6C34878D82A}">
                    <a16:rowId xmlns:a16="http://schemas.microsoft.com/office/drawing/2014/main" val="1919615929"/>
                  </a:ext>
                </a:extLst>
              </a:tr>
            </a:tbl>
          </a:graphicData>
        </a:graphic>
      </p:graphicFrame>
    </p:spTree>
    <p:extLst>
      <p:ext uri="{BB962C8B-B14F-4D97-AF65-F5344CB8AC3E}">
        <p14:creationId xmlns:p14="http://schemas.microsoft.com/office/powerpoint/2010/main" val="1613477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4099" name="CaixaDeTexto 2"/>
          <p:cNvSpPr txBox="1">
            <a:spLocks noChangeArrowheads="1"/>
          </p:cNvSpPr>
          <p:nvPr/>
        </p:nvSpPr>
        <p:spPr bwMode="auto">
          <a:xfrm>
            <a:off x="206375" y="1100138"/>
            <a:ext cx="8736013"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Diagrama de Componentes</a:t>
            </a:r>
          </a:p>
        </p:txBody>
      </p:sp>
      <p:sp>
        <p:nvSpPr>
          <p:cNvPr id="4101"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pic>
        <p:nvPicPr>
          <p:cNvPr id="6146" name="Picture 2">
            <a:extLst>
              <a:ext uri="{FF2B5EF4-FFF2-40B4-BE49-F238E27FC236}">
                <a16:creationId xmlns:a16="http://schemas.microsoft.com/office/drawing/2014/main" id="{0143134A-CA78-458E-9029-C21151E8B7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926" y="1666875"/>
            <a:ext cx="7676147" cy="4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473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4099" name="CaixaDeTexto 2"/>
          <p:cNvSpPr txBox="1">
            <a:spLocks noChangeArrowheads="1"/>
          </p:cNvSpPr>
          <p:nvPr/>
        </p:nvSpPr>
        <p:spPr bwMode="auto">
          <a:xfrm>
            <a:off x="206375" y="1100138"/>
            <a:ext cx="8736013"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Diagrama de Implantação</a:t>
            </a:r>
          </a:p>
        </p:txBody>
      </p:sp>
      <p:sp>
        <p:nvSpPr>
          <p:cNvPr id="4101"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pic>
        <p:nvPicPr>
          <p:cNvPr id="7170" name="Picture 2">
            <a:extLst>
              <a:ext uri="{FF2B5EF4-FFF2-40B4-BE49-F238E27FC236}">
                <a16:creationId xmlns:a16="http://schemas.microsoft.com/office/drawing/2014/main" id="{1D6EBD27-A648-4ED7-A431-0B7FB3EAFC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655" y="1674813"/>
            <a:ext cx="7165776" cy="436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846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7171" name="CaixaDeTexto 2"/>
          <p:cNvSpPr txBox="1">
            <a:spLocks noChangeArrowheads="1"/>
          </p:cNvSpPr>
          <p:nvPr/>
        </p:nvSpPr>
        <p:spPr bwMode="auto">
          <a:xfrm>
            <a:off x="206375" y="1100138"/>
            <a:ext cx="8736013"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Apresentação do Protótipo Arquitetural</a:t>
            </a:r>
          </a:p>
        </p:txBody>
      </p:sp>
      <p:sp>
        <p:nvSpPr>
          <p:cNvPr id="7173"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pic>
        <p:nvPicPr>
          <p:cNvPr id="2" name="apresentacao_tcc_slide">
            <a:hlinkClick r:id="" action="ppaction://media"/>
            <a:extLst>
              <a:ext uri="{FF2B5EF4-FFF2-40B4-BE49-F238E27FC236}">
                <a16:creationId xmlns:a16="http://schemas.microsoft.com/office/drawing/2014/main" id="{9EAF28C3-BF98-4D18-A027-E52F41F346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239" y="1674813"/>
            <a:ext cx="8115522" cy="43620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6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4099" name="CaixaDeTexto 2"/>
          <p:cNvSpPr txBox="1">
            <a:spLocks noChangeArrowheads="1"/>
          </p:cNvSpPr>
          <p:nvPr/>
        </p:nvSpPr>
        <p:spPr bwMode="auto">
          <a:xfrm>
            <a:off x="206375" y="1100138"/>
            <a:ext cx="8736013"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Avaliação da Arquitetura</a:t>
            </a:r>
          </a:p>
        </p:txBody>
      </p:sp>
      <p:sp>
        <p:nvSpPr>
          <p:cNvPr id="9" name="Rectangle 3"/>
          <p:cNvSpPr>
            <a:spLocks noChangeArrowheads="1"/>
          </p:cNvSpPr>
          <p:nvPr/>
        </p:nvSpPr>
        <p:spPr bwMode="auto">
          <a:xfrm>
            <a:off x="179388" y="1674813"/>
            <a:ext cx="8828087" cy="43409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nSpc>
                <a:spcPts val="2400"/>
              </a:lnSpc>
              <a:spcBef>
                <a:spcPts val="400"/>
              </a:spcBef>
              <a:spcAft>
                <a:spcPts val="1200"/>
              </a:spcAft>
              <a:defRPr/>
            </a:pPr>
            <a:r>
              <a:rPr lang="pt-BR" sz="2000" b="1" dirty="0">
                <a:solidFill>
                  <a:schemeClr val="tx1">
                    <a:lumMod val="75000"/>
                    <a:lumOff val="25000"/>
                  </a:schemeClr>
                </a:solidFill>
                <a:latin typeface="Calibri" pitchFamily="34" charset="0"/>
              </a:rPr>
              <a:t> </a:t>
            </a:r>
          </a:p>
          <a:p>
            <a:pPr>
              <a:lnSpc>
                <a:spcPts val="2400"/>
              </a:lnSpc>
              <a:spcBef>
                <a:spcPts val="400"/>
              </a:spcBef>
              <a:spcAft>
                <a:spcPts val="1200"/>
              </a:spcAft>
              <a:defRPr/>
            </a:pPr>
            <a:endParaRPr lang="pt-BR" sz="2000" b="1" dirty="0">
              <a:solidFill>
                <a:schemeClr val="tx1">
                  <a:lumMod val="75000"/>
                  <a:lumOff val="25000"/>
                </a:schemeClr>
              </a:solidFill>
              <a:latin typeface="Calibri" pitchFamily="34" charset="0"/>
            </a:endParaRPr>
          </a:p>
        </p:txBody>
      </p:sp>
      <p:sp>
        <p:nvSpPr>
          <p:cNvPr id="4101"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graphicFrame>
        <p:nvGraphicFramePr>
          <p:cNvPr id="2" name="Table 1">
            <a:extLst>
              <a:ext uri="{FF2B5EF4-FFF2-40B4-BE49-F238E27FC236}">
                <a16:creationId xmlns:a16="http://schemas.microsoft.com/office/drawing/2014/main" id="{A34AB0D6-831D-4799-A9FC-E2115226E398}"/>
              </a:ext>
            </a:extLst>
          </p:cNvPr>
          <p:cNvGraphicFramePr>
            <a:graphicFrameLocks noGrp="1"/>
          </p:cNvGraphicFramePr>
          <p:nvPr>
            <p:extLst>
              <p:ext uri="{D42A27DB-BD31-4B8C-83A1-F6EECF244321}">
                <p14:modId xmlns:p14="http://schemas.microsoft.com/office/powerpoint/2010/main" val="4173266606"/>
              </p:ext>
            </p:extLst>
          </p:nvPr>
        </p:nvGraphicFramePr>
        <p:xfrm>
          <a:off x="46655" y="1685537"/>
          <a:ext cx="9055100" cy="2129684"/>
        </p:xfrm>
        <a:graphic>
          <a:graphicData uri="http://schemas.openxmlformats.org/drawingml/2006/table">
            <a:tbl>
              <a:tblPr firstRow="1" bandRow="1">
                <a:tableStyleId>{5C22544A-7EE6-4342-B048-85BDC9FD1C3A}</a:tableStyleId>
              </a:tblPr>
              <a:tblGrid>
                <a:gridCol w="397315">
                  <a:extLst>
                    <a:ext uri="{9D8B030D-6E8A-4147-A177-3AD203B41FA5}">
                      <a16:colId xmlns:a16="http://schemas.microsoft.com/office/drawing/2014/main" val="2242217509"/>
                    </a:ext>
                  </a:extLst>
                </a:gridCol>
                <a:gridCol w="1496864">
                  <a:extLst>
                    <a:ext uri="{9D8B030D-6E8A-4147-A177-3AD203B41FA5}">
                      <a16:colId xmlns:a16="http://schemas.microsoft.com/office/drawing/2014/main" val="2028129412"/>
                    </a:ext>
                  </a:extLst>
                </a:gridCol>
                <a:gridCol w="6273890">
                  <a:extLst>
                    <a:ext uri="{9D8B030D-6E8A-4147-A177-3AD203B41FA5}">
                      <a16:colId xmlns:a16="http://schemas.microsoft.com/office/drawing/2014/main" val="616863753"/>
                    </a:ext>
                  </a:extLst>
                </a:gridCol>
                <a:gridCol w="480475">
                  <a:extLst>
                    <a:ext uri="{9D8B030D-6E8A-4147-A177-3AD203B41FA5}">
                      <a16:colId xmlns:a16="http://schemas.microsoft.com/office/drawing/2014/main" val="1885041356"/>
                    </a:ext>
                  </a:extLst>
                </a:gridCol>
                <a:gridCol w="406556">
                  <a:extLst>
                    <a:ext uri="{9D8B030D-6E8A-4147-A177-3AD203B41FA5}">
                      <a16:colId xmlns:a16="http://schemas.microsoft.com/office/drawing/2014/main" val="2698435051"/>
                    </a:ext>
                  </a:extLst>
                </a:gridCol>
              </a:tblGrid>
              <a:tr h="252939">
                <a:tc gridSpan="2">
                  <a:txBody>
                    <a:bodyPr/>
                    <a:lstStyle/>
                    <a:p>
                      <a:pPr algn="ctr">
                        <a:lnSpc>
                          <a:spcPct val="150000"/>
                        </a:lnSpc>
                        <a:spcAft>
                          <a:spcPts val="0"/>
                        </a:spcAft>
                      </a:pPr>
                      <a:r>
                        <a:rPr lang="pt-BR" sz="1000" dirty="0">
                          <a:solidFill>
                            <a:schemeClr val="tx1"/>
                          </a:solidFill>
                          <a:effectLst/>
                        </a:rPr>
                        <a:t>Atributos de Qualidade</a:t>
                      </a:r>
                      <a:endParaRPr lang="pt-BR"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hMerge="1">
                  <a:txBody>
                    <a:bodyPr/>
                    <a:lstStyle/>
                    <a:p>
                      <a:endParaRPr lang="pt-BR"/>
                    </a:p>
                  </a:txBody>
                  <a:tcPr/>
                </a:tc>
                <a:tc>
                  <a:txBody>
                    <a:bodyPr/>
                    <a:lstStyle/>
                    <a:p>
                      <a:pPr algn="ctr">
                        <a:lnSpc>
                          <a:spcPct val="150000"/>
                        </a:lnSpc>
                        <a:spcAft>
                          <a:spcPts val="0"/>
                        </a:spcAft>
                      </a:pPr>
                      <a:r>
                        <a:rPr lang="pt-BR" sz="1000" dirty="0">
                          <a:solidFill>
                            <a:schemeClr val="tx1"/>
                          </a:solidFill>
                          <a:effectLst/>
                        </a:rPr>
                        <a:t>Cenários</a:t>
                      </a:r>
                      <a:endParaRPr lang="pt-BR"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000" dirty="0">
                          <a:solidFill>
                            <a:schemeClr val="tx1"/>
                          </a:solidFill>
                          <a:effectLst/>
                        </a:rPr>
                        <a:t>IMP</a:t>
                      </a:r>
                      <a:endParaRPr lang="pt-BR"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000" dirty="0">
                          <a:solidFill>
                            <a:schemeClr val="tx1"/>
                          </a:solidFill>
                          <a:effectLst/>
                        </a:rPr>
                        <a:t>COM</a:t>
                      </a:r>
                      <a:endParaRPr lang="pt-BR" sz="1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extLst>
                  <a:ext uri="{0D108BD9-81ED-4DB2-BD59-A6C34878D82A}">
                    <a16:rowId xmlns:a16="http://schemas.microsoft.com/office/drawing/2014/main" val="735589525"/>
                  </a:ext>
                </a:extLst>
              </a:tr>
              <a:tr h="473820">
                <a:tc rowSpan="5">
                  <a:txBody>
                    <a:bodyPr/>
                    <a:lstStyle/>
                    <a:p>
                      <a:pPr marL="71755" marR="71755" algn="ctr">
                        <a:lnSpc>
                          <a:spcPct val="150000"/>
                        </a:lnSpc>
                        <a:spcAft>
                          <a:spcPts val="0"/>
                        </a:spcAft>
                      </a:pPr>
                      <a:r>
                        <a:rPr lang="pt-BR" sz="1100">
                          <a:effectLst/>
                        </a:rPr>
                        <a:t>Funcionalidade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vert="vert270" anchor="ctr"/>
                </a:tc>
                <a:tc>
                  <a:txBody>
                    <a:bodyPr/>
                    <a:lstStyle/>
                    <a:p>
                      <a:pPr>
                        <a:lnSpc>
                          <a:spcPct val="150000"/>
                        </a:lnSpc>
                        <a:spcAft>
                          <a:spcPts val="0"/>
                        </a:spcAft>
                      </a:pPr>
                      <a:r>
                        <a:rPr lang="pt-BR" sz="1100" dirty="0">
                          <a:effectLst/>
                        </a:rPr>
                        <a:t>Segurança</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nSpc>
                          <a:spcPct val="150000"/>
                        </a:lnSpc>
                        <a:spcAft>
                          <a:spcPts val="0"/>
                        </a:spcAft>
                      </a:pPr>
                      <a:r>
                        <a:rPr lang="pt-BR" sz="1100">
                          <a:effectLst/>
                        </a:rPr>
                        <a:t>Cenário 1: o acesso as páginas do sistema devem ser feitos mediante autenticação através de login e senha.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100">
                          <a:effectLst/>
                        </a:rPr>
                        <a:t>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100">
                          <a:effectLst/>
                        </a:rPr>
                        <a:t>M</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extLst>
                  <a:ext uri="{0D108BD9-81ED-4DB2-BD59-A6C34878D82A}">
                    <a16:rowId xmlns:a16="http://schemas.microsoft.com/office/drawing/2014/main" val="4123956911"/>
                  </a:ext>
                </a:extLst>
              </a:tr>
              <a:tr h="223477">
                <a:tc vMerge="1">
                  <a:txBody>
                    <a:bodyPr/>
                    <a:lstStyle/>
                    <a:p>
                      <a:endParaRPr lang="pt-BR"/>
                    </a:p>
                  </a:txBody>
                  <a:tcPr/>
                </a:tc>
                <a:tc>
                  <a:txBody>
                    <a:bodyPr/>
                    <a:lstStyle/>
                    <a:p>
                      <a:pPr>
                        <a:lnSpc>
                          <a:spcPct val="150000"/>
                        </a:lnSpc>
                        <a:spcAft>
                          <a:spcPts val="0"/>
                        </a:spcAft>
                      </a:pPr>
                      <a:r>
                        <a:rPr lang="pt-BR" sz="1100" dirty="0">
                          <a:effectLst/>
                        </a:rPr>
                        <a:t>Segurança</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nSpc>
                          <a:spcPct val="150000"/>
                        </a:lnSpc>
                        <a:spcAft>
                          <a:spcPts val="0"/>
                        </a:spcAft>
                      </a:pPr>
                      <a:r>
                        <a:rPr lang="pt-BR" sz="1100">
                          <a:effectLst/>
                        </a:rPr>
                        <a:t>Cenário 2: o acesso aos recursos privados das APIs devem exigir autenticação via token.</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100">
                          <a:effectLst/>
                        </a:rPr>
                        <a:t>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100">
                          <a:effectLst/>
                        </a:rPr>
                        <a:t>A</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extLst>
                  <a:ext uri="{0D108BD9-81ED-4DB2-BD59-A6C34878D82A}">
                    <a16:rowId xmlns:a16="http://schemas.microsoft.com/office/drawing/2014/main" val="3681183497"/>
                  </a:ext>
                </a:extLst>
              </a:tr>
              <a:tr h="473820">
                <a:tc vMerge="1">
                  <a:txBody>
                    <a:bodyPr/>
                    <a:lstStyle/>
                    <a:p>
                      <a:endParaRPr lang="pt-BR"/>
                    </a:p>
                  </a:txBody>
                  <a:tcPr/>
                </a:tc>
                <a:tc>
                  <a:txBody>
                    <a:bodyPr/>
                    <a:lstStyle/>
                    <a:p>
                      <a:pPr>
                        <a:lnSpc>
                          <a:spcPct val="150000"/>
                        </a:lnSpc>
                        <a:spcAft>
                          <a:spcPts val="0"/>
                        </a:spcAft>
                      </a:pPr>
                      <a:r>
                        <a:rPr lang="pt-BR" sz="1100" dirty="0">
                          <a:effectLst/>
                        </a:rPr>
                        <a:t>Segurança e Usabilidade</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nSpc>
                          <a:spcPct val="150000"/>
                        </a:lnSpc>
                        <a:spcAft>
                          <a:spcPts val="0"/>
                        </a:spcAft>
                      </a:pPr>
                      <a:r>
                        <a:rPr lang="pt-BR" sz="1100" dirty="0">
                          <a:effectLst/>
                        </a:rPr>
                        <a:t>Cenário 3: o acesso as funcionalidades do sistema devem ser feitos mediante autorização por perfil e o sistema deverá apresentar ao usuário apenas os recursos que ele tem acesso.</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100">
                          <a:effectLst/>
                        </a:rPr>
                        <a:t>M</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100">
                          <a:effectLst/>
                        </a:rPr>
                        <a:t>B</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extLst>
                  <a:ext uri="{0D108BD9-81ED-4DB2-BD59-A6C34878D82A}">
                    <a16:rowId xmlns:a16="http://schemas.microsoft.com/office/drawing/2014/main" val="992765618"/>
                  </a:ext>
                </a:extLst>
              </a:tr>
              <a:tr h="223477">
                <a:tc vMerge="1">
                  <a:txBody>
                    <a:bodyPr/>
                    <a:lstStyle/>
                    <a:p>
                      <a:endParaRPr lang="pt-BR"/>
                    </a:p>
                  </a:txBody>
                  <a:tcPr/>
                </a:tc>
                <a:tc>
                  <a:txBody>
                    <a:bodyPr/>
                    <a:lstStyle/>
                    <a:p>
                      <a:pPr>
                        <a:lnSpc>
                          <a:spcPct val="150000"/>
                        </a:lnSpc>
                        <a:spcAft>
                          <a:spcPts val="0"/>
                        </a:spcAft>
                      </a:pPr>
                      <a:r>
                        <a:rPr lang="pt-BR" sz="1100">
                          <a:effectLst/>
                        </a:rPr>
                        <a:t>Usabilidade </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nSpc>
                          <a:spcPct val="150000"/>
                        </a:lnSpc>
                        <a:spcAft>
                          <a:spcPts val="0"/>
                        </a:spcAft>
                      </a:pPr>
                      <a:r>
                        <a:rPr lang="pt-BR" sz="1100" dirty="0">
                          <a:effectLst/>
                        </a:rPr>
                        <a:t>Cenário 4: o sistema deve prover boa usabilidade.</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100">
                          <a:effectLst/>
                        </a:rPr>
                        <a:t>M</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100">
                          <a:effectLst/>
                        </a:rPr>
                        <a:t>B</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extLst>
                  <a:ext uri="{0D108BD9-81ED-4DB2-BD59-A6C34878D82A}">
                    <a16:rowId xmlns:a16="http://schemas.microsoft.com/office/drawing/2014/main" val="1397131520"/>
                  </a:ext>
                </a:extLst>
              </a:tr>
              <a:tr h="473820">
                <a:tc vMerge="1">
                  <a:txBody>
                    <a:bodyPr/>
                    <a:lstStyle/>
                    <a:p>
                      <a:endParaRPr lang="pt-BR"/>
                    </a:p>
                  </a:txBody>
                  <a:tcPr/>
                </a:tc>
                <a:tc>
                  <a:txBody>
                    <a:bodyPr/>
                    <a:lstStyle/>
                    <a:p>
                      <a:pPr>
                        <a:lnSpc>
                          <a:spcPct val="150000"/>
                        </a:lnSpc>
                        <a:spcAft>
                          <a:spcPts val="0"/>
                        </a:spcAft>
                      </a:pPr>
                      <a:r>
                        <a:rPr lang="pt-BR" sz="1100">
                          <a:effectLst/>
                        </a:rPr>
                        <a:t>Acessibilidade</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nSpc>
                          <a:spcPct val="150000"/>
                        </a:lnSpc>
                        <a:spcAft>
                          <a:spcPts val="0"/>
                        </a:spcAft>
                      </a:pPr>
                      <a:r>
                        <a:rPr lang="pt-BR" sz="1100">
                          <a:effectLst/>
                        </a:rPr>
                        <a:t>Cenário 5: o sistema deve ser responsivo, adaptando-se aos mais diferentes dispositivos e navegadores.</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100">
                          <a:effectLst/>
                        </a:rPr>
                        <a:t>M</a:t>
                      </a:r>
                      <a:endParaRPr lang="pt-BR" sz="110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tc>
                  <a:txBody>
                    <a:bodyPr/>
                    <a:lstStyle/>
                    <a:p>
                      <a:pPr algn="ctr">
                        <a:lnSpc>
                          <a:spcPct val="150000"/>
                        </a:lnSpc>
                        <a:spcAft>
                          <a:spcPts val="0"/>
                        </a:spcAft>
                      </a:pPr>
                      <a:r>
                        <a:rPr lang="pt-BR" sz="1100" dirty="0">
                          <a:effectLst/>
                        </a:rPr>
                        <a:t>M</a:t>
                      </a:r>
                      <a:endParaRPr lang="pt-B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439" marR="60439" marT="0" marB="0" anchor="ctr"/>
                </a:tc>
                <a:extLst>
                  <a:ext uri="{0D108BD9-81ED-4DB2-BD59-A6C34878D82A}">
                    <a16:rowId xmlns:a16="http://schemas.microsoft.com/office/drawing/2014/main" val="3057916809"/>
                  </a:ext>
                </a:extLst>
              </a:tr>
            </a:tbl>
          </a:graphicData>
        </a:graphic>
      </p:graphicFrame>
      <p:sp>
        <p:nvSpPr>
          <p:cNvPr id="8" name="Rectangle 3">
            <a:extLst>
              <a:ext uri="{FF2B5EF4-FFF2-40B4-BE49-F238E27FC236}">
                <a16:creationId xmlns:a16="http://schemas.microsoft.com/office/drawing/2014/main" id="{8D377BBB-025B-4BA8-9908-D224CAD8FFB3}"/>
              </a:ext>
            </a:extLst>
          </p:cNvPr>
          <p:cNvSpPr>
            <a:spLocks noChangeArrowheads="1"/>
          </p:cNvSpPr>
          <p:nvPr/>
        </p:nvSpPr>
        <p:spPr bwMode="auto">
          <a:xfrm>
            <a:off x="179388" y="3909527"/>
            <a:ext cx="8828087" cy="19800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nSpc>
                <a:spcPts val="2400"/>
              </a:lnSpc>
              <a:spcBef>
                <a:spcPts val="400"/>
              </a:spcBef>
              <a:spcAft>
                <a:spcPts val="1200"/>
              </a:spcAft>
              <a:defRPr/>
            </a:pPr>
            <a:r>
              <a:rPr lang="pt-BR" b="1" dirty="0">
                <a:solidFill>
                  <a:schemeClr val="tx1">
                    <a:lumMod val="75000"/>
                    <a:lumOff val="25000"/>
                  </a:schemeClr>
                </a:solidFill>
                <a:latin typeface="Calibri" pitchFamily="34" charset="0"/>
              </a:rPr>
              <a:t>Limitações ou Riscos da Arquitetura:</a:t>
            </a:r>
          </a:p>
          <a:p>
            <a:pPr marL="342900" indent="-342900">
              <a:spcBef>
                <a:spcPts val="400"/>
              </a:spcBef>
              <a:spcAft>
                <a:spcPts val="1200"/>
              </a:spcAft>
              <a:buFont typeface="Arial" panose="020B0604020202020204" pitchFamily="34" charset="0"/>
              <a:buChar char="•"/>
              <a:defRPr/>
            </a:pPr>
            <a:r>
              <a:rPr lang="pt-BR" sz="1400" b="1" dirty="0">
                <a:solidFill>
                  <a:schemeClr val="tx1">
                    <a:lumMod val="75000"/>
                    <a:lumOff val="25000"/>
                  </a:schemeClr>
                </a:solidFill>
                <a:latin typeface="Calibri" pitchFamily="34" charset="0"/>
              </a:rPr>
              <a:t>Complexidade na comunicação envolvendo muitos microsserviços;</a:t>
            </a:r>
          </a:p>
          <a:p>
            <a:pPr marL="342900" indent="-342900">
              <a:spcBef>
                <a:spcPts val="400"/>
              </a:spcBef>
              <a:spcAft>
                <a:spcPts val="1200"/>
              </a:spcAft>
              <a:buFont typeface="Arial" panose="020B0604020202020204" pitchFamily="34" charset="0"/>
              <a:buChar char="•"/>
              <a:defRPr/>
            </a:pPr>
            <a:r>
              <a:rPr lang="pt-BR" sz="1400" b="1" dirty="0">
                <a:solidFill>
                  <a:schemeClr val="tx1">
                    <a:lumMod val="75000"/>
                    <a:lumOff val="25000"/>
                  </a:schemeClr>
                </a:solidFill>
                <a:latin typeface="Calibri" pitchFamily="34" charset="0"/>
              </a:rPr>
              <a:t>Tamanho dos microsserviços (por módulo, funções);</a:t>
            </a:r>
          </a:p>
          <a:p>
            <a:pPr marL="342900" indent="-342900">
              <a:spcBef>
                <a:spcPts val="400"/>
              </a:spcBef>
              <a:spcAft>
                <a:spcPts val="1200"/>
              </a:spcAft>
              <a:buFont typeface="Arial" panose="020B0604020202020204" pitchFamily="34" charset="0"/>
              <a:buChar char="•"/>
              <a:defRPr/>
            </a:pPr>
            <a:r>
              <a:rPr lang="pt-BR" sz="1400" b="1" dirty="0">
                <a:solidFill>
                  <a:schemeClr val="tx1">
                    <a:lumMod val="75000"/>
                    <a:lumOff val="25000"/>
                  </a:schemeClr>
                </a:solidFill>
                <a:latin typeface="Calibri" pitchFamily="34" charset="0"/>
              </a:rPr>
              <a:t>Manutenção de uma aplicação de segurança;</a:t>
            </a:r>
          </a:p>
          <a:p>
            <a:pPr marL="342900" indent="-342900">
              <a:spcBef>
                <a:spcPts val="400"/>
              </a:spcBef>
              <a:spcAft>
                <a:spcPts val="1200"/>
              </a:spcAft>
              <a:buFont typeface="Arial" panose="020B0604020202020204" pitchFamily="34" charset="0"/>
              <a:buChar char="•"/>
              <a:defRPr/>
            </a:pPr>
            <a:r>
              <a:rPr lang="pt-BR" sz="1400" b="1" dirty="0">
                <a:solidFill>
                  <a:schemeClr val="tx1">
                    <a:lumMod val="75000"/>
                    <a:lumOff val="25000"/>
                  </a:schemeClr>
                </a:solidFill>
                <a:latin typeface="Calibri" pitchFamily="34" charset="0"/>
              </a:rPr>
              <a:t>Controle de acesso por perfil;</a:t>
            </a:r>
          </a:p>
          <a:p>
            <a:pPr>
              <a:lnSpc>
                <a:spcPts val="2400"/>
              </a:lnSpc>
              <a:spcBef>
                <a:spcPts val="400"/>
              </a:spcBef>
              <a:spcAft>
                <a:spcPts val="1200"/>
              </a:spcAft>
              <a:defRPr/>
            </a:pPr>
            <a:endParaRPr lang="pt-BR" sz="2000" b="1" dirty="0">
              <a:solidFill>
                <a:schemeClr val="tx1">
                  <a:lumMod val="75000"/>
                  <a:lumOff val="25000"/>
                </a:schemeClr>
              </a:solidFill>
              <a:latin typeface="Calibri" pitchFamily="34" charset="0"/>
            </a:endParaRPr>
          </a:p>
        </p:txBody>
      </p:sp>
    </p:spTree>
    <p:extLst>
      <p:ext uri="{BB962C8B-B14F-4D97-AF65-F5344CB8AC3E}">
        <p14:creationId xmlns:p14="http://schemas.microsoft.com/office/powerpoint/2010/main" val="1763561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4099" name="CaixaDeTexto 2"/>
          <p:cNvSpPr txBox="1">
            <a:spLocks noChangeArrowheads="1"/>
          </p:cNvSpPr>
          <p:nvPr/>
        </p:nvSpPr>
        <p:spPr bwMode="auto">
          <a:xfrm>
            <a:off x="206375" y="1100138"/>
            <a:ext cx="8736013"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Conclusões</a:t>
            </a:r>
          </a:p>
        </p:txBody>
      </p:sp>
      <p:sp>
        <p:nvSpPr>
          <p:cNvPr id="9" name="Rectangle 3"/>
          <p:cNvSpPr>
            <a:spLocks noChangeArrowheads="1"/>
          </p:cNvSpPr>
          <p:nvPr/>
        </p:nvSpPr>
        <p:spPr bwMode="auto">
          <a:xfrm>
            <a:off x="179388" y="1770063"/>
            <a:ext cx="8828087" cy="4119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nSpc>
                <a:spcPts val="2800"/>
              </a:lnSpc>
              <a:spcBef>
                <a:spcPts val="400"/>
              </a:spcBef>
              <a:spcAft>
                <a:spcPts val="400"/>
              </a:spcAft>
              <a:defRPr/>
            </a:pPr>
            <a:r>
              <a:rPr lang="pt-BR" sz="2300" b="1" dirty="0">
                <a:solidFill>
                  <a:schemeClr val="tx1">
                    <a:lumMod val="75000"/>
                    <a:lumOff val="25000"/>
                  </a:schemeClr>
                </a:solidFill>
                <a:latin typeface="Calibri" pitchFamily="34" charset="0"/>
              </a:rPr>
              <a:t>Este trabalho apresentou uma proposta arquitetural para uma aplicação de gestão da qualidade para o ramo automotivo. Entende-se que os objetivos arquiteturais foram atingidos e validados através de prova de conceito. Algumas limitações e pontos de melhoria foram apresentados, mas nada que impacte na aceitação da proposta.</a:t>
            </a:r>
            <a:endParaRPr lang="pt-BR" sz="2000" b="1" dirty="0">
              <a:solidFill>
                <a:schemeClr val="tx1">
                  <a:lumMod val="75000"/>
                  <a:lumOff val="25000"/>
                </a:schemeClr>
              </a:solidFill>
              <a:latin typeface="Calibri" pitchFamily="34" charset="0"/>
            </a:endParaRPr>
          </a:p>
          <a:p>
            <a:pPr>
              <a:lnSpc>
                <a:spcPts val="2400"/>
              </a:lnSpc>
              <a:spcBef>
                <a:spcPts val="400"/>
              </a:spcBef>
              <a:spcAft>
                <a:spcPts val="1200"/>
              </a:spcAft>
              <a:defRPr/>
            </a:pPr>
            <a:r>
              <a:rPr lang="pt-BR" sz="2000" b="1" dirty="0">
                <a:solidFill>
                  <a:schemeClr val="tx1">
                    <a:lumMod val="75000"/>
                    <a:lumOff val="25000"/>
                  </a:schemeClr>
                </a:solidFill>
                <a:latin typeface="Calibri" pitchFamily="34" charset="0"/>
              </a:rPr>
              <a:t> </a:t>
            </a:r>
          </a:p>
          <a:p>
            <a:pPr>
              <a:lnSpc>
                <a:spcPts val="2400"/>
              </a:lnSpc>
              <a:spcBef>
                <a:spcPts val="400"/>
              </a:spcBef>
              <a:spcAft>
                <a:spcPts val="1200"/>
              </a:spcAft>
              <a:defRPr/>
            </a:pPr>
            <a:endParaRPr lang="pt-BR" sz="2000" b="1" dirty="0">
              <a:solidFill>
                <a:schemeClr val="tx1">
                  <a:lumMod val="75000"/>
                  <a:lumOff val="25000"/>
                </a:schemeClr>
              </a:solidFill>
              <a:latin typeface="Calibri" pitchFamily="34" charset="0"/>
            </a:endParaRPr>
          </a:p>
        </p:txBody>
      </p:sp>
      <p:sp>
        <p:nvSpPr>
          <p:cNvPr id="4101"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spTree>
    <p:extLst>
      <p:ext uri="{BB962C8B-B14F-4D97-AF65-F5344CB8AC3E}">
        <p14:creationId xmlns:p14="http://schemas.microsoft.com/office/powerpoint/2010/main" val="3720093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2051" name="CaixaDeTexto 2"/>
          <p:cNvSpPr txBox="1">
            <a:spLocks noChangeArrowheads="1"/>
          </p:cNvSpPr>
          <p:nvPr/>
        </p:nvSpPr>
        <p:spPr bwMode="auto">
          <a:xfrm>
            <a:off x="206375" y="1100138"/>
            <a:ext cx="8736013"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Proposta</a:t>
            </a:r>
          </a:p>
        </p:txBody>
      </p:sp>
      <p:sp>
        <p:nvSpPr>
          <p:cNvPr id="8" name="Rectangle 3"/>
          <p:cNvSpPr>
            <a:spLocks noChangeArrowheads="1"/>
          </p:cNvSpPr>
          <p:nvPr/>
        </p:nvSpPr>
        <p:spPr bwMode="auto">
          <a:xfrm>
            <a:off x="179388" y="1770063"/>
            <a:ext cx="8828087" cy="4119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nSpc>
                <a:spcPts val="2800"/>
              </a:lnSpc>
              <a:spcBef>
                <a:spcPts val="400"/>
              </a:spcBef>
              <a:spcAft>
                <a:spcPts val="400"/>
              </a:spcAft>
              <a:defRPr/>
            </a:pPr>
            <a:r>
              <a:rPr lang="pt-BR" sz="2300" b="1" dirty="0">
                <a:solidFill>
                  <a:schemeClr val="tx1">
                    <a:lumMod val="75000"/>
                    <a:lumOff val="25000"/>
                  </a:schemeClr>
                </a:solidFill>
                <a:latin typeface="Calibri" pitchFamily="34" charset="0"/>
              </a:rPr>
              <a:t>O projeto arquitetural apresentado tem como objetivo o desenvolvimento de uma solução que possibilite o gerenciamento da qualidade para empresas do setor automotivo. A proposta apresentada visa prover mecanismos aos gestores e demais usuários para o controle de processos automotivos, cadastro e resolução de incidentes, assim com o auxilio nas tomadas de decisões por parte dos gestores.</a:t>
            </a:r>
          </a:p>
          <a:p>
            <a:pPr>
              <a:lnSpc>
                <a:spcPts val="2400"/>
              </a:lnSpc>
              <a:spcBef>
                <a:spcPts val="400"/>
              </a:spcBef>
              <a:spcAft>
                <a:spcPts val="1200"/>
              </a:spcAft>
              <a:defRPr/>
            </a:pPr>
            <a:endParaRPr lang="pt-BR" sz="2000" b="1" dirty="0">
              <a:solidFill>
                <a:schemeClr val="tx1">
                  <a:lumMod val="75000"/>
                  <a:lumOff val="25000"/>
                </a:schemeClr>
              </a:solidFill>
              <a:latin typeface="Calibri" pitchFamily="34" charset="0"/>
            </a:endParaRPr>
          </a:p>
          <a:p>
            <a:pPr>
              <a:lnSpc>
                <a:spcPts val="2400"/>
              </a:lnSpc>
              <a:spcBef>
                <a:spcPts val="400"/>
              </a:spcBef>
              <a:spcAft>
                <a:spcPts val="1200"/>
              </a:spcAft>
              <a:defRPr/>
            </a:pPr>
            <a:endParaRPr lang="pt-BR" sz="2000" b="1" dirty="0">
              <a:solidFill>
                <a:schemeClr val="tx1">
                  <a:lumMod val="75000"/>
                  <a:lumOff val="25000"/>
                </a:schemeClr>
              </a:solidFill>
              <a:latin typeface="Calibri" pitchFamily="34" charset="0"/>
            </a:endParaRPr>
          </a:p>
        </p:txBody>
      </p:sp>
      <p:sp>
        <p:nvSpPr>
          <p:cNvPr id="2053"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3075" name="CaixaDeTexto 2"/>
          <p:cNvSpPr txBox="1">
            <a:spLocks noChangeArrowheads="1"/>
          </p:cNvSpPr>
          <p:nvPr/>
        </p:nvSpPr>
        <p:spPr bwMode="auto">
          <a:xfrm>
            <a:off x="206375" y="1100138"/>
            <a:ext cx="8736013"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Requisitos Funcionais - Diagrama de casos de uso</a:t>
            </a:r>
          </a:p>
        </p:txBody>
      </p:sp>
      <p:sp>
        <p:nvSpPr>
          <p:cNvPr id="3077"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pic>
        <p:nvPicPr>
          <p:cNvPr id="1027" name="Picture 3">
            <a:extLst>
              <a:ext uri="{FF2B5EF4-FFF2-40B4-BE49-F238E27FC236}">
                <a16:creationId xmlns:a16="http://schemas.microsoft.com/office/drawing/2014/main" id="{161CF678-62E3-4E57-9C41-9D32E02CCC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675618"/>
            <a:ext cx="8063668" cy="435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3075" name="CaixaDeTexto 2"/>
          <p:cNvSpPr txBox="1">
            <a:spLocks noChangeArrowheads="1"/>
          </p:cNvSpPr>
          <p:nvPr/>
        </p:nvSpPr>
        <p:spPr bwMode="auto">
          <a:xfrm>
            <a:off x="206375" y="1100138"/>
            <a:ext cx="8736013" cy="477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Requisitos Funcionais - Diagrama de casos de uso</a:t>
            </a:r>
          </a:p>
        </p:txBody>
      </p:sp>
      <p:sp>
        <p:nvSpPr>
          <p:cNvPr id="3077"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pic>
        <p:nvPicPr>
          <p:cNvPr id="3074" name="Picture 2">
            <a:extLst>
              <a:ext uri="{FF2B5EF4-FFF2-40B4-BE49-F238E27FC236}">
                <a16:creationId xmlns:a16="http://schemas.microsoft.com/office/drawing/2014/main" id="{F2B679DF-F2A4-4C13-814B-E83DA451D2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513" y="1676400"/>
            <a:ext cx="775775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3960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3075" name="CaixaDeTexto 2"/>
          <p:cNvSpPr txBox="1">
            <a:spLocks noChangeArrowheads="1"/>
          </p:cNvSpPr>
          <p:nvPr/>
        </p:nvSpPr>
        <p:spPr bwMode="auto">
          <a:xfrm>
            <a:off x="206375" y="1100138"/>
            <a:ext cx="8736013" cy="477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Requisitos Funcionais - Diagrama de casos de uso</a:t>
            </a:r>
          </a:p>
        </p:txBody>
      </p:sp>
      <p:sp>
        <p:nvSpPr>
          <p:cNvPr id="3077"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pic>
        <p:nvPicPr>
          <p:cNvPr id="3" name="Picture 2" descr="Diagram&#10;&#10;Description automatically generated">
            <a:extLst>
              <a:ext uri="{FF2B5EF4-FFF2-40B4-BE49-F238E27FC236}">
                <a16:creationId xmlns:a16="http://schemas.microsoft.com/office/drawing/2014/main" id="{5D5AB6B3-5B14-45F8-8756-9400046E3E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627" y="1678665"/>
            <a:ext cx="8243735" cy="4352484"/>
          </a:xfrm>
          <a:prstGeom prst="rect">
            <a:avLst/>
          </a:prstGeom>
        </p:spPr>
      </p:pic>
    </p:spTree>
    <p:extLst>
      <p:ext uri="{BB962C8B-B14F-4D97-AF65-F5344CB8AC3E}">
        <p14:creationId xmlns:p14="http://schemas.microsoft.com/office/powerpoint/2010/main" val="1744272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3075" name="CaixaDeTexto 2"/>
          <p:cNvSpPr txBox="1">
            <a:spLocks noChangeArrowheads="1"/>
          </p:cNvSpPr>
          <p:nvPr/>
        </p:nvSpPr>
        <p:spPr bwMode="auto">
          <a:xfrm>
            <a:off x="206375" y="1100138"/>
            <a:ext cx="8736013"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Requisitos Não Funcionais</a:t>
            </a:r>
          </a:p>
        </p:txBody>
      </p:sp>
      <p:sp>
        <p:nvSpPr>
          <p:cNvPr id="3077"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sp>
        <p:nvSpPr>
          <p:cNvPr id="8" name="Rectangle 3">
            <a:extLst>
              <a:ext uri="{FF2B5EF4-FFF2-40B4-BE49-F238E27FC236}">
                <a16:creationId xmlns:a16="http://schemas.microsoft.com/office/drawing/2014/main" id="{BC42133E-8F69-44D3-890D-5522F44A20E0}"/>
              </a:ext>
            </a:extLst>
          </p:cNvPr>
          <p:cNvSpPr>
            <a:spLocks noChangeArrowheads="1"/>
          </p:cNvSpPr>
          <p:nvPr/>
        </p:nvSpPr>
        <p:spPr bwMode="auto">
          <a:xfrm>
            <a:off x="179388" y="1770063"/>
            <a:ext cx="8828087" cy="4119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nSpc>
                <a:spcPts val="2800"/>
              </a:lnSpc>
              <a:spcBef>
                <a:spcPts val="400"/>
              </a:spcBef>
              <a:spcAft>
                <a:spcPts val="400"/>
              </a:spcAft>
              <a:defRPr/>
            </a:pPr>
            <a:r>
              <a:rPr lang="pt-BR" sz="2500" b="1" dirty="0">
                <a:solidFill>
                  <a:schemeClr val="tx1">
                    <a:lumMod val="75000"/>
                    <a:lumOff val="25000"/>
                  </a:schemeClr>
                </a:solidFill>
                <a:latin typeface="Calibri" pitchFamily="34" charset="0"/>
              </a:rPr>
              <a:t>Segurança</a:t>
            </a:r>
          </a:p>
          <a:p>
            <a:pPr>
              <a:lnSpc>
                <a:spcPts val="2800"/>
              </a:lnSpc>
              <a:spcBef>
                <a:spcPts val="400"/>
              </a:spcBef>
              <a:spcAft>
                <a:spcPts val="400"/>
              </a:spcAft>
              <a:defRPr/>
            </a:pPr>
            <a:r>
              <a:rPr lang="pt-BR" sz="2200" u="sng" dirty="0">
                <a:solidFill>
                  <a:schemeClr val="tx1">
                    <a:lumMod val="75000"/>
                    <a:lumOff val="25000"/>
                  </a:schemeClr>
                </a:solidFill>
                <a:latin typeface="Calibri" pitchFamily="34" charset="0"/>
              </a:rPr>
              <a:t>Critérios de aceite:</a:t>
            </a:r>
          </a:p>
          <a:p>
            <a:pPr marL="800100" lvl="1" indent="-342900">
              <a:lnSpc>
                <a:spcPts val="2800"/>
              </a:lnSpc>
              <a:spcBef>
                <a:spcPts val="400"/>
              </a:spcBef>
              <a:spcAft>
                <a:spcPts val="400"/>
              </a:spcAft>
              <a:buFont typeface="Arial" panose="020B0604020202020204" pitchFamily="34" charset="0"/>
              <a:buChar char="•"/>
              <a:defRPr/>
            </a:pPr>
            <a:r>
              <a:rPr lang="pt-BR" sz="2000" dirty="0">
                <a:solidFill>
                  <a:schemeClr val="tx1">
                    <a:lumMod val="75000"/>
                    <a:lumOff val="25000"/>
                  </a:schemeClr>
                </a:solidFill>
                <a:latin typeface="Calibri" pitchFamily="34" charset="0"/>
              </a:rPr>
              <a:t>Impedir que usuários não autenticados possam acessar as páginas do sistema ou utilizar os recursos das APIs;</a:t>
            </a:r>
          </a:p>
          <a:p>
            <a:pPr marL="800100" lvl="1" indent="-342900">
              <a:lnSpc>
                <a:spcPts val="2800"/>
              </a:lnSpc>
              <a:spcBef>
                <a:spcPts val="400"/>
              </a:spcBef>
              <a:spcAft>
                <a:spcPts val="400"/>
              </a:spcAft>
              <a:buFont typeface="Arial" panose="020B0604020202020204" pitchFamily="34" charset="0"/>
              <a:buChar char="•"/>
              <a:defRPr/>
            </a:pPr>
            <a:r>
              <a:rPr lang="pt-BR" sz="2000" dirty="0">
                <a:solidFill>
                  <a:schemeClr val="tx1">
                    <a:lumMod val="75000"/>
                    <a:lumOff val="25000"/>
                  </a:schemeClr>
                </a:solidFill>
                <a:latin typeface="Calibri" pitchFamily="34" charset="0"/>
              </a:rPr>
              <a:t>Redirecionar o usuário não autenticado para uma tela de autenticação;</a:t>
            </a:r>
          </a:p>
          <a:p>
            <a:pPr marL="800100" lvl="1" indent="-342900">
              <a:lnSpc>
                <a:spcPts val="2800"/>
              </a:lnSpc>
              <a:spcBef>
                <a:spcPts val="400"/>
              </a:spcBef>
              <a:spcAft>
                <a:spcPts val="400"/>
              </a:spcAft>
              <a:buFont typeface="Arial" panose="020B0604020202020204" pitchFamily="34" charset="0"/>
              <a:buChar char="•"/>
              <a:defRPr/>
            </a:pPr>
            <a:r>
              <a:rPr lang="pt-BR" sz="2000" dirty="0">
                <a:solidFill>
                  <a:schemeClr val="tx1">
                    <a:lumMod val="75000"/>
                    <a:lumOff val="25000"/>
                  </a:schemeClr>
                </a:solidFill>
                <a:latin typeface="Calibri" pitchFamily="34" charset="0"/>
              </a:rPr>
              <a:t>Permitir a livre navegação do usuário através de telas públicas, bem como permitir o acesso aos recursos não privados das APIs;</a:t>
            </a:r>
          </a:p>
          <a:p>
            <a:pPr marL="800100" lvl="1" indent="-342900">
              <a:lnSpc>
                <a:spcPts val="2800"/>
              </a:lnSpc>
              <a:spcBef>
                <a:spcPts val="400"/>
              </a:spcBef>
              <a:spcAft>
                <a:spcPts val="400"/>
              </a:spcAft>
              <a:buFont typeface="Arial" panose="020B0604020202020204" pitchFamily="34" charset="0"/>
              <a:buChar char="•"/>
              <a:defRPr/>
            </a:pPr>
            <a:r>
              <a:rPr lang="pt-BR" sz="2000" dirty="0">
                <a:solidFill>
                  <a:schemeClr val="tx1">
                    <a:lumMod val="75000"/>
                    <a:lumOff val="25000"/>
                  </a:schemeClr>
                </a:solidFill>
                <a:latin typeface="Calibri" pitchFamily="34" charset="0"/>
              </a:rPr>
              <a:t>Garantir que os usuários autenticados só terãos acesso às páginas e recursos destinados ao seu perfil</a:t>
            </a:r>
          </a:p>
          <a:p>
            <a:pPr marL="800100" lvl="1" indent="-342900">
              <a:lnSpc>
                <a:spcPts val="2800"/>
              </a:lnSpc>
              <a:spcBef>
                <a:spcPts val="400"/>
              </a:spcBef>
              <a:spcAft>
                <a:spcPts val="400"/>
              </a:spcAft>
              <a:buFont typeface="Arial" panose="020B0604020202020204" pitchFamily="34" charset="0"/>
              <a:buChar char="•"/>
              <a:defRPr/>
            </a:pPr>
            <a:r>
              <a:rPr lang="pt-BR" sz="2000" dirty="0">
                <a:solidFill>
                  <a:schemeClr val="tx1">
                    <a:lumMod val="75000"/>
                    <a:lumOff val="25000"/>
                  </a:schemeClr>
                </a:solidFill>
                <a:latin typeface="Calibri" pitchFamily="34" charset="0"/>
              </a:rPr>
              <a:t>Apresentar no sistema apenas os recursos aos quais o usuário tem acesso.</a:t>
            </a:r>
          </a:p>
        </p:txBody>
      </p:sp>
    </p:spTree>
    <p:extLst>
      <p:ext uri="{BB962C8B-B14F-4D97-AF65-F5344CB8AC3E}">
        <p14:creationId xmlns:p14="http://schemas.microsoft.com/office/powerpoint/2010/main" val="60290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3075" name="CaixaDeTexto 2"/>
          <p:cNvSpPr txBox="1">
            <a:spLocks noChangeArrowheads="1"/>
          </p:cNvSpPr>
          <p:nvPr/>
        </p:nvSpPr>
        <p:spPr bwMode="auto">
          <a:xfrm>
            <a:off x="206375" y="1100138"/>
            <a:ext cx="8736013"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Requisitos Não Funcionais</a:t>
            </a:r>
          </a:p>
        </p:txBody>
      </p:sp>
      <p:sp>
        <p:nvSpPr>
          <p:cNvPr id="3077"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sp>
        <p:nvSpPr>
          <p:cNvPr id="8" name="Rectangle 3">
            <a:extLst>
              <a:ext uri="{FF2B5EF4-FFF2-40B4-BE49-F238E27FC236}">
                <a16:creationId xmlns:a16="http://schemas.microsoft.com/office/drawing/2014/main" id="{BC42133E-8F69-44D3-890D-5522F44A20E0}"/>
              </a:ext>
            </a:extLst>
          </p:cNvPr>
          <p:cNvSpPr>
            <a:spLocks noChangeArrowheads="1"/>
          </p:cNvSpPr>
          <p:nvPr/>
        </p:nvSpPr>
        <p:spPr bwMode="auto">
          <a:xfrm>
            <a:off x="179388" y="1770063"/>
            <a:ext cx="8828087" cy="4119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nSpc>
                <a:spcPts val="2800"/>
              </a:lnSpc>
              <a:spcBef>
                <a:spcPts val="400"/>
              </a:spcBef>
              <a:spcAft>
                <a:spcPts val="400"/>
              </a:spcAft>
              <a:defRPr/>
            </a:pPr>
            <a:r>
              <a:rPr lang="pt-BR" sz="2500" b="1" dirty="0">
                <a:solidFill>
                  <a:schemeClr val="tx1">
                    <a:lumMod val="75000"/>
                    <a:lumOff val="25000"/>
                  </a:schemeClr>
                </a:solidFill>
                <a:latin typeface="Calibri" pitchFamily="34" charset="0"/>
              </a:rPr>
              <a:t>Usabilidade</a:t>
            </a:r>
          </a:p>
          <a:p>
            <a:pPr>
              <a:lnSpc>
                <a:spcPts val="2800"/>
              </a:lnSpc>
              <a:spcBef>
                <a:spcPts val="400"/>
              </a:spcBef>
              <a:spcAft>
                <a:spcPts val="400"/>
              </a:spcAft>
              <a:defRPr/>
            </a:pPr>
            <a:r>
              <a:rPr lang="pt-BR" sz="2200" u="sng" dirty="0">
                <a:solidFill>
                  <a:schemeClr val="tx1">
                    <a:lumMod val="75000"/>
                    <a:lumOff val="25000"/>
                  </a:schemeClr>
                </a:solidFill>
                <a:latin typeface="Calibri" pitchFamily="34" charset="0"/>
              </a:rPr>
              <a:t>Critérios de aceite:</a:t>
            </a:r>
          </a:p>
          <a:p>
            <a:pPr marL="800100" lvl="1" indent="-342900">
              <a:lnSpc>
                <a:spcPts val="2800"/>
              </a:lnSpc>
              <a:spcBef>
                <a:spcPts val="400"/>
              </a:spcBef>
              <a:spcAft>
                <a:spcPts val="400"/>
              </a:spcAft>
              <a:buFont typeface="Arial" panose="020B0604020202020204" pitchFamily="34" charset="0"/>
              <a:buChar char="•"/>
              <a:defRPr/>
            </a:pPr>
            <a:r>
              <a:rPr lang="pt-BR" sz="2000" dirty="0">
                <a:solidFill>
                  <a:schemeClr val="tx1">
                    <a:lumMod val="75000"/>
                    <a:lumOff val="25000"/>
                  </a:schemeClr>
                </a:solidFill>
                <a:latin typeface="Calibri" pitchFamily="34" charset="0"/>
              </a:rPr>
              <a:t>A navegação no sistema deve ser visível, clara, reduzida e natual;</a:t>
            </a:r>
          </a:p>
          <a:p>
            <a:pPr marL="800100" lvl="1" indent="-342900">
              <a:lnSpc>
                <a:spcPts val="2800"/>
              </a:lnSpc>
              <a:spcBef>
                <a:spcPts val="400"/>
              </a:spcBef>
              <a:spcAft>
                <a:spcPts val="400"/>
              </a:spcAft>
              <a:buFont typeface="Arial" panose="020B0604020202020204" pitchFamily="34" charset="0"/>
              <a:buChar char="•"/>
              <a:defRPr/>
            </a:pPr>
            <a:r>
              <a:rPr lang="pt-BR" sz="2000" dirty="0">
                <a:solidFill>
                  <a:schemeClr val="tx1">
                    <a:lumMod val="75000"/>
                    <a:lumOff val="25000"/>
                  </a:schemeClr>
                </a:solidFill>
                <a:latin typeface="Calibri" pitchFamily="34" charset="0"/>
              </a:rPr>
              <a:t>O sistema deve possuir uma linguagem de fácil entendimento, de forma que o usuário compreenda facilmente o sistema e possa usá-lo corretamente mesmo sem treinamento prévio;</a:t>
            </a:r>
          </a:p>
          <a:p>
            <a:pPr marL="800100" lvl="1" indent="-342900">
              <a:lnSpc>
                <a:spcPts val="2800"/>
              </a:lnSpc>
              <a:spcBef>
                <a:spcPts val="400"/>
              </a:spcBef>
              <a:spcAft>
                <a:spcPts val="400"/>
              </a:spcAft>
              <a:buFont typeface="Arial" panose="020B0604020202020204" pitchFamily="34" charset="0"/>
              <a:buChar char="•"/>
              <a:defRPr/>
            </a:pPr>
            <a:r>
              <a:rPr lang="pt-BR" sz="2000" dirty="0">
                <a:solidFill>
                  <a:schemeClr val="tx1">
                    <a:lumMod val="75000"/>
                    <a:lumOff val="25000"/>
                  </a:schemeClr>
                </a:solidFill>
                <a:latin typeface="Calibri" pitchFamily="34" charset="0"/>
              </a:rPr>
              <a:t>Ao navegar pelo sistema, o usuário deve ter conhecimento de todas as ações que ele pode executar e ter um feedback do que foi realizado;</a:t>
            </a:r>
          </a:p>
        </p:txBody>
      </p:sp>
    </p:spTree>
    <p:extLst>
      <p:ext uri="{BB962C8B-B14F-4D97-AF65-F5344CB8AC3E}">
        <p14:creationId xmlns:p14="http://schemas.microsoft.com/office/powerpoint/2010/main" val="2937499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3075" name="CaixaDeTexto 2"/>
          <p:cNvSpPr txBox="1">
            <a:spLocks noChangeArrowheads="1"/>
          </p:cNvSpPr>
          <p:nvPr/>
        </p:nvSpPr>
        <p:spPr bwMode="auto">
          <a:xfrm>
            <a:off x="206375" y="1100138"/>
            <a:ext cx="8736013"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Requisitos Não Funcionais</a:t>
            </a:r>
          </a:p>
        </p:txBody>
      </p:sp>
      <p:sp>
        <p:nvSpPr>
          <p:cNvPr id="3077"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sp>
        <p:nvSpPr>
          <p:cNvPr id="8" name="Rectangle 3">
            <a:extLst>
              <a:ext uri="{FF2B5EF4-FFF2-40B4-BE49-F238E27FC236}">
                <a16:creationId xmlns:a16="http://schemas.microsoft.com/office/drawing/2014/main" id="{BC42133E-8F69-44D3-890D-5522F44A20E0}"/>
              </a:ext>
            </a:extLst>
          </p:cNvPr>
          <p:cNvSpPr>
            <a:spLocks noChangeArrowheads="1"/>
          </p:cNvSpPr>
          <p:nvPr/>
        </p:nvSpPr>
        <p:spPr bwMode="auto">
          <a:xfrm>
            <a:off x="179388" y="1770063"/>
            <a:ext cx="8828087" cy="41195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nSpc>
                <a:spcPts val="2800"/>
              </a:lnSpc>
              <a:spcBef>
                <a:spcPts val="400"/>
              </a:spcBef>
              <a:spcAft>
                <a:spcPts val="400"/>
              </a:spcAft>
              <a:defRPr/>
            </a:pPr>
            <a:r>
              <a:rPr lang="pt-BR" sz="2500" b="1" dirty="0">
                <a:solidFill>
                  <a:schemeClr val="tx1">
                    <a:lumMod val="75000"/>
                    <a:lumOff val="25000"/>
                  </a:schemeClr>
                </a:solidFill>
                <a:latin typeface="Calibri" pitchFamily="34" charset="0"/>
              </a:rPr>
              <a:t>Acessibilidade</a:t>
            </a:r>
          </a:p>
          <a:p>
            <a:pPr>
              <a:lnSpc>
                <a:spcPts val="2800"/>
              </a:lnSpc>
              <a:spcBef>
                <a:spcPts val="400"/>
              </a:spcBef>
              <a:spcAft>
                <a:spcPts val="400"/>
              </a:spcAft>
              <a:defRPr/>
            </a:pPr>
            <a:r>
              <a:rPr lang="pt-BR" sz="2200" u="sng" dirty="0">
                <a:solidFill>
                  <a:schemeClr val="tx1">
                    <a:lumMod val="75000"/>
                    <a:lumOff val="25000"/>
                  </a:schemeClr>
                </a:solidFill>
                <a:latin typeface="Calibri" pitchFamily="34" charset="0"/>
              </a:rPr>
              <a:t>Critérios de aceite:</a:t>
            </a:r>
          </a:p>
          <a:p>
            <a:pPr marL="800100" lvl="1" indent="-342900">
              <a:lnSpc>
                <a:spcPts val="2800"/>
              </a:lnSpc>
              <a:spcBef>
                <a:spcPts val="400"/>
              </a:spcBef>
              <a:spcAft>
                <a:spcPts val="400"/>
              </a:spcAft>
              <a:buFont typeface="Arial" panose="020B0604020202020204" pitchFamily="34" charset="0"/>
              <a:buChar char="•"/>
              <a:defRPr/>
            </a:pPr>
            <a:r>
              <a:rPr lang="pt-BR" sz="2000" dirty="0">
                <a:solidFill>
                  <a:schemeClr val="tx1">
                    <a:lumMod val="75000"/>
                    <a:lumOff val="25000"/>
                  </a:schemeClr>
                </a:solidFill>
                <a:latin typeface="Calibri" pitchFamily="34" charset="0"/>
              </a:rPr>
              <a:t>Os componentes da tela devem se adaptar com a resolução identificada, sejam eles provenientes de celulares, tablets ou desktops;</a:t>
            </a:r>
          </a:p>
          <a:p>
            <a:pPr marL="800100" lvl="1" indent="-342900">
              <a:lnSpc>
                <a:spcPts val="2800"/>
              </a:lnSpc>
              <a:spcBef>
                <a:spcPts val="400"/>
              </a:spcBef>
              <a:spcAft>
                <a:spcPts val="400"/>
              </a:spcAft>
              <a:buFont typeface="Arial" panose="020B0604020202020204" pitchFamily="34" charset="0"/>
              <a:buChar char="•"/>
              <a:defRPr/>
            </a:pPr>
            <a:r>
              <a:rPr lang="pt-BR" sz="2000" dirty="0">
                <a:solidFill>
                  <a:schemeClr val="tx1">
                    <a:lumMod val="75000"/>
                    <a:lumOff val="25000"/>
                  </a:schemeClr>
                </a:solidFill>
                <a:latin typeface="Calibri" pitchFamily="34" charset="0"/>
              </a:rPr>
              <a:t>O sistema deve manter um padrão de cores, fontes e outros objetos;</a:t>
            </a:r>
          </a:p>
          <a:p>
            <a:pPr marL="800100" lvl="1" indent="-342900">
              <a:lnSpc>
                <a:spcPts val="2800"/>
              </a:lnSpc>
              <a:spcBef>
                <a:spcPts val="400"/>
              </a:spcBef>
              <a:spcAft>
                <a:spcPts val="400"/>
              </a:spcAft>
              <a:buFont typeface="Arial" panose="020B0604020202020204" pitchFamily="34" charset="0"/>
              <a:buChar char="•"/>
              <a:defRPr/>
            </a:pPr>
            <a:r>
              <a:rPr lang="pt-BR" sz="2000" dirty="0">
                <a:solidFill>
                  <a:schemeClr val="tx1">
                    <a:lumMod val="75000"/>
                    <a:lumOff val="25000"/>
                  </a:schemeClr>
                </a:solidFill>
                <a:latin typeface="Calibri" pitchFamily="34" charset="0"/>
              </a:rPr>
              <a:t>O sistema deve ser compatível com os principais navegadores do mercado, como Internet Explorer, Firefox, Chrome e Opera.</a:t>
            </a:r>
          </a:p>
        </p:txBody>
      </p:sp>
    </p:spTree>
    <p:extLst>
      <p:ext uri="{BB962C8B-B14F-4D97-AF65-F5344CB8AC3E}">
        <p14:creationId xmlns:p14="http://schemas.microsoft.com/office/powerpoint/2010/main" val="57481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p:cNvSpPr/>
          <p:nvPr/>
        </p:nvSpPr>
        <p:spPr>
          <a:xfrm>
            <a:off x="0" y="1001713"/>
            <a:ext cx="9144000" cy="665162"/>
          </a:xfrm>
          <a:prstGeom prst="rect">
            <a:avLst/>
          </a:prstGeom>
          <a:gradFill flip="none" rotWithShape="1">
            <a:gsLst>
              <a:gs pos="0">
                <a:srgbClr val="95B8BB"/>
              </a:gs>
              <a:gs pos="100000">
                <a:srgbClr val="5D8D9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dirty="0"/>
          </a:p>
        </p:txBody>
      </p:sp>
      <p:sp>
        <p:nvSpPr>
          <p:cNvPr id="3075" name="CaixaDeTexto 2"/>
          <p:cNvSpPr txBox="1">
            <a:spLocks noChangeArrowheads="1"/>
          </p:cNvSpPr>
          <p:nvPr/>
        </p:nvSpPr>
        <p:spPr bwMode="auto">
          <a:xfrm>
            <a:off x="206375" y="1100138"/>
            <a:ext cx="8736013"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pt-BR" altLang="pt-BR" sz="2500" b="1" dirty="0">
                <a:latin typeface="Calibri" charset="0"/>
                <a:ea typeface="Calibri" charset="0"/>
                <a:cs typeface="Calibri" charset="0"/>
              </a:rPr>
              <a:t>Restrições de projeto</a:t>
            </a:r>
          </a:p>
        </p:txBody>
      </p:sp>
      <p:sp>
        <p:nvSpPr>
          <p:cNvPr id="9" name="Rectangle 3"/>
          <p:cNvSpPr>
            <a:spLocks noChangeArrowheads="1"/>
          </p:cNvSpPr>
          <p:nvPr/>
        </p:nvSpPr>
        <p:spPr bwMode="auto">
          <a:xfrm>
            <a:off x="179388" y="1770063"/>
            <a:ext cx="8828087" cy="41830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lnSpc>
                <a:spcPts val="2800"/>
              </a:lnSpc>
              <a:spcBef>
                <a:spcPts val="400"/>
              </a:spcBef>
              <a:spcAft>
                <a:spcPts val="400"/>
              </a:spcAft>
              <a:buFont typeface="Arial" panose="020B0604020202020204" pitchFamily="34" charset="0"/>
              <a:buChar char="•"/>
              <a:defRPr/>
            </a:pPr>
            <a:r>
              <a:rPr lang="pt-BR" sz="2200" b="1" dirty="0">
                <a:solidFill>
                  <a:schemeClr val="tx1">
                    <a:lumMod val="75000"/>
                    <a:lumOff val="25000"/>
                  </a:schemeClr>
                </a:solidFill>
                <a:latin typeface="Calibri" pitchFamily="34" charset="0"/>
              </a:rPr>
              <a:t>O sistema deve ser desenvolvido utilizando .NET Core;</a:t>
            </a:r>
          </a:p>
          <a:p>
            <a:pPr marL="342900" indent="-342900">
              <a:lnSpc>
                <a:spcPts val="2800"/>
              </a:lnSpc>
              <a:spcBef>
                <a:spcPts val="400"/>
              </a:spcBef>
              <a:spcAft>
                <a:spcPts val="400"/>
              </a:spcAft>
              <a:buFont typeface="Arial" panose="020B0604020202020204" pitchFamily="34" charset="0"/>
              <a:buChar char="•"/>
              <a:defRPr/>
            </a:pPr>
            <a:r>
              <a:rPr lang="pt-BR" sz="2200" b="1" dirty="0">
                <a:solidFill>
                  <a:schemeClr val="tx1">
                    <a:lumMod val="75000"/>
                    <a:lumOff val="25000"/>
                  </a:schemeClr>
                </a:solidFill>
                <a:latin typeface="Calibri" pitchFamily="34" charset="0"/>
              </a:rPr>
              <a:t>O sistema deve ser dividido em módulos a fim de facilitar a implantação e manutenção;</a:t>
            </a:r>
          </a:p>
          <a:p>
            <a:pPr marL="342900" indent="-342900">
              <a:lnSpc>
                <a:spcPts val="2800"/>
              </a:lnSpc>
              <a:spcBef>
                <a:spcPts val="400"/>
              </a:spcBef>
              <a:spcAft>
                <a:spcPts val="400"/>
              </a:spcAft>
              <a:buFont typeface="Arial" panose="020B0604020202020204" pitchFamily="34" charset="0"/>
              <a:buChar char="•"/>
              <a:defRPr/>
            </a:pPr>
            <a:r>
              <a:rPr lang="pt-BR" sz="2200" b="1" dirty="0">
                <a:solidFill>
                  <a:schemeClr val="tx1">
                    <a:lumMod val="75000"/>
                    <a:lumOff val="25000"/>
                  </a:schemeClr>
                </a:solidFill>
                <a:latin typeface="Calibri" pitchFamily="34" charset="0"/>
              </a:rPr>
              <a:t>O sistema deve realizar integração com APIs de terceiros;</a:t>
            </a:r>
          </a:p>
          <a:p>
            <a:pPr marL="342900" lvl="0" indent="-342900">
              <a:buFont typeface="Arial" panose="020B0604020202020204" pitchFamily="34" charset="0"/>
              <a:buChar char="•"/>
            </a:pPr>
            <a:r>
              <a:rPr lang="pt-BR" sz="2200" b="1" dirty="0">
                <a:solidFill>
                  <a:schemeClr val="tx1">
                    <a:lumMod val="75000"/>
                    <a:lumOff val="25000"/>
                  </a:schemeClr>
                </a:solidFill>
                <a:latin typeface="Calibri" pitchFamily="34" charset="0"/>
              </a:rPr>
              <a:t>O sistema deve ser implantado utilizando recursos de integração continínua;</a:t>
            </a:r>
          </a:p>
          <a:p>
            <a:pPr marL="342900" lvl="0" indent="-342900">
              <a:buFont typeface="Arial" panose="020B0604020202020204" pitchFamily="34" charset="0"/>
              <a:buChar char="•"/>
            </a:pPr>
            <a:r>
              <a:rPr lang="pt-BR" sz="2200" b="1" dirty="0">
                <a:solidFill>
                  <a:schemeClr val="tx1">
                    <a:lumMod val="75000"/>
                    <a:lumOff val="25000"/>
                  </a:schemeClr>
                </a:solidFill>
                <a:latin typeface="Calibri" pitchFamily="34" charset="0"/>
              </a:rPr>
              <a:t>O sistema deve conter automação de testes no pipeline de integração contínua;</a:t>
            </a:r>
          </a:p>
          <a:p>
            <a:pPr marL="342900" lvl="0" indent="-342900">
              <a:buFont typeface="Arial" panose="020B0604020202020204" pitchFamily="34" charset="0"/>
              <a:buChar char="•"/>
            </a:pPr>
            <a:r>
              <a:rPr lang="pt-BR" sz="2200" b="1" dirty="0">
                <a:solidFill>
                  <a:schemeClr val="tx1">
                    <a:lumMod val="75000"/>
                    <a:lumOff val="25000"/>
                  </a:schemeClr>
                </a:solidFill>
                <a:latin typeface="Calibri" pitchFamily="34" charset="0"/>
              </a:rPr>
              <a:t>O sistema deve permitir a sua implantação em nuvem ou on-primise;</a:t>
            </a:r>
          </a:p>
          <a:p>
            <a:pPr marL="342900" lvl="0" indent="-342900">
              <a:buFont typeface="Arial" panose="020B0604020202020204" pitchFamily="34" charset="0"/>
              <a:buChar char="•"/>
            </a:pPr>
            <a:r>
              <a:rPr lang="pt-BR" sz="2200" b="1" dirty="0">
                <a:solidFill>
                  <a:schemeClr val="tx1">
                    <a:lumMod val="75000"/>
                    <a:lumOff val="25000"/>
                  </a:schemeClr>
                </a:solidFill>
                <a:latin typeface="Calibri" pitchFamily="34" charset="0"/>
              </a:rPr>
              <a:t>O sistema deve ser responsivo, de forma que possa ser usando em aparelhos menores, como celulares ou tablets.</a:t>
            </a:r>
          </a:p>
        </p:txBody>
      </p:sp>
      <p:sp>
        <p:nvSpPr>
          <p:cNvPr id="3077" name="CaixaDeTexto 2"/>
          <p:cNvSpPr txBox="1">
            <a:spLocks noChangeArrowheads="1"/>
          </p:cNvSpPr>
          <p:nvPr/>
        </p:nvSpPr>
        <p:spPr bwMode="auto">
          <a:xfrm>
            <a:off x="228600" y="461963"/>
            <a:ext cx="882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ts val="2800"/>
              </a:lnSpc>
            </a:pPr>
            <a:r>
              <a:rPr lang="pt-BR" altLang="pt-BR" sz="2800" b="1" dirty="0">
                <a:latin typeface="Calibri" charset="0"/>
                <a:ea typeface="Calibri" charset="0"/>
                <a:cs typeface="Calibri" charset="0"/>
              </a:rPr>
              <a:t>Sistema de Gestão da Qualidade para o Ramo Automotivo</a:t>
            </a:r>
          </a:p>
        </p:txBody>
      </p:sp>
    </p:spTree>
    <p:extLst>
      <p:ext uri="{BB962C8B-B14F-4D97-AF65-F5344CB8AC3E}">
        <p14:creationId xmlns:p14="http://schemas.microsoft.com/office/powerpoint/2010/main" val="16931881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Futura Hv BT"/>
        <a:ea typeface=""/>
        <a:cs typeface=""/>
      </a:majorFont>
      <a:minorFont>
        <a:latin typeface="Trebuchet MS"/>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1043</TotalTime>
  <Words>3423</Words>
  <Application>Microsoft Office PowerPoint</Application>
  <PresentationFormat>On-screen Show (4:3)</PresentationFormat>
  <Paragraphs>288</Paragraphs>
  <Slides>15</Slides>
  <Notes>14</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Arial</vt:lpstr>
      <vt:lpstr>Calibri</vt:lpstr>
      <vt:lpstr>EurostileT</vt:lpstr>
      <vt:lpstr>Futura Hv BT</vt:lpstr>
      <vt:lpstr>Trebuchet MS</vt:lpstr>
      <vt:lpstr>Wingdings 3</vt:lpstr>
      <vt:lpstr>Design padrão</vt:lpstr>
      <vt:lpstr>Personalizar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PUC Minas Virtual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 de apresentação de TCC</dc:title>
  <dc:subject>Apresentação de TCC</dc:subject>
  <dc:creator>Marcos Kutova</dc:creator>
  <cp:keywords>TCC, projeto aplicativo, desenvolvimento web</cp:keywords>
  <dc:description/>
  <cp:lastModifiedBy>Oliveira, Alessandro (EXT)</cp:lastModifiedBy>
  <cp:revision>97</cp:revision>
  <cp:lastPrinted>2012-09-25T11:26:21Z</cp:lastPrinted>
  <dcterms:created xsi:type="dcterms:W3CDTF">2015-09-11T18:04:53Z</dcterms:created>
  <dcterms:modified xsi:type="dcterms:W3CDTF">2020-09-25T12:20:41Z</dcterms:modified>
  <cp:category>Educação</cp:category>
</cp:coreProperties>
</file>